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0"/>
  </p:notesMasterIdLst>
  <p:sldIdLst>
    <p:sldId id="481" r:id="rId2"/>
    <p:sldId id="355" r:id="rId3"/>
    <p:sldId id="482" r:id="rId4"/>
    <p:sldId id="509" r:id="rId5"/>
    <p:sldId id="521" r:id="rId6"/>
    <p:sldId id="507" r:id="rId7"/>
    <p:sldId id="508" r:id="rId8"/>
    <p:sldId id="510" r:id="rId9"/>
    <p:sldId id="511" r:id="rId10"/>
    <p:sldId id="512" r:id="rId11"/>
    <p:sldId id="514" r:id="rId12"/>
    <p:sldId id="513" r:id="rId13"/>
    <p:sldId id="515" r:id="rId14"/>
    <p:sldId id="516" r:id="rId15"/>
    <p:sldId id="517" r:id="rId16"/>
    <p:sldId id="529" r:id="rId17"/>
    <p:sldId id="518" r:id="rId18"/>
    <p:sldId id="519" r:id="rId19"/>
    <p:sldId id="522" r:id="rId20"/>
    <p:sldId id="524" r:id="rId21"/>
    <p:sldId id="525" r:id="rId22"/>
    <p:sldId id="526" r:id="rId23"/>
    <p:sldId id="527" r:id="rId24"/>
    <p:sldId id="528" r:id="rId25"/>
    <p:sldId id="530" r:id="rId26"/>
    <p:sldId id="531" r:id="rId27"/>
    <p:sldId id="533" r:id="rId28"/>
    <p:sldId id="532" r:id="rId29"/>
    <p:sldId id="534" r:id="rId30"/>
    <p:sldId id="535" r:id="rId31"/>
    <p:sldId id="536" r:id="rId32"/>
    <p:sldId id="537" r:id="rId33"/>
    <p:sldId id="538" r:id="rId34"/>
    <p:sldId id="540" r:id="rId35"/>
    <p:sldId id="541" r:id="rId36"/>
    <p:sldId id="542" r:id="rId37"/>
    <p:sldId id="543" r:id="rId38"/>
    <p:sldId id="545" r:id="rId39"/>
    <p:sldId id="546" r:id="rId40"/>
    <p:sldId id="547" r:id="rId41"/>
    <p:sldId id="548" r:id="rId42"/>
    <p:sldId id="549" r:id="rId43"/>
    <p:sldId id="550" r:id="rId44"/>
    <p:sldId id="551" r:id="rId45"/>
    <p:sldId id="552" r:id="rId46"/>
    <p:sldId id="553" r:id="rId47"/>
    <p:sldId id="555" r:id="rId48"/>
    <p:sldId id="556" r:id="rId49"/>
    <p:sldId id="557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73" r:id="rId58"/>
    <p:sldId id="565" r:id="rId59"/>
    <p:sldId id="568" r:id="rId60"/>
    <p:sldId id="569" r:id="rId61"/>
    <p:sldId id="570" r:id="rId62"/>
    <p:sldId id="571" r:id="rId63"/>
    <p:sldId id="572" r:id="rId64"/>
    <p:sldId id="574" r:id="rId65"/>
    <p:sldId id="575" r:id="rId66"/>
    <p:sldId id="576" r:id="rId67"/>
    <p:sldId id="577" r:id="rId68"/>
    <p:sldId id="578" r:id="rId69"/>
    <p:sldId id="579" r:id="rId70"/>
    <p:sldId id="580" r:id="rId71"/>
    <p:sldId id="581" r:id="rId72"/>
    <p:sldId id="582" r:id="rId73"/>
    <p:sldId id="583" r:id="rId74"/>
    <p:sldId id="584" r:id="rId75"/>
    <p:sldId id="585" r:id="rId76"/>
    <p:sldId id="586" r:id="rId77"/>
    <p:sldId id="539" r:id="rId78"/>
    <p:sldId id="587" r:id="rId79"/>
    <p:sldId id="588" r:id="rId80"/>
    <p:sldId id="589" r:id="rId81"/>
    <p:sldId id="590" r:id="rId82"/>
    <p:sldId id="591" r:id="rId83"/>
    <p:sldId id="592" r:id="rId84"/>
    <p:sldId id="593" r:id="rId85"/>
    <p:sldId id="594" r:id="rId86"/>
    <p:sldId id="595" r:id="rId87"/>
    <p:sldId id="596" r:id="rId88"/>
    <p:sldId id="554" r:id="rId89"/>
    <p:sldId id="597" r:id="rId90"/>
    <p:sldId id="598" r:id="rId91"/>
    <p:sldId id="599" r:id="rId92"/>
    <p:sldId id="600" r:id="rId93"/>
    <p:sldId id="601" r:id="rId94"/>
    <p:sldId id="602" r:id="rId95"/>
    <p:sldId id="603" r:id="rId96"/>
    <p:sldId id="604" r:id="rId97"/>
    <p:sldId id="605" r:id="rId98"/>
    <p:sldId id="606" r:id="rId99"/>
    <p:sldId id="607" r:id="rId100"/>
    <p:sldId id="566" r:id="rId101"/>
    <p:sldId id="567" r:id="rId102"/>
    <p:sldId id="608" r:id="rId103"/>
    <p:sldId id="609" r:id="rId104"/>
    <p:sldId id="610" r:id="rId105"/>
    <p:sldId id="611" r:id="rId106"/>
    <p:sldId id="612" r:id="rId107"/>
    <p:sldId id="613" r:id="rId108"/>
    <p:sldId id="614" r:id="rId109"/>
    <p:sldId id="615" r:id="rId110"/>
    <p:sldId id="616" r:id="rId111"/>
    <p:sldId id="617" r:id="rId112"/>
    <p:sldId id="618" r:id="rId113"/>
    <p:sldId id="619" r:id="rId114"/>
    <p:sldId id="620" r:id="rId115"/>
    <p:sldId id="621" r:id="rId116"/>
    <p:sldId id="622" r:id="rId117"/>
    <p:sldId id="623" r:id="rId118"/>
    <p:sldId id="416" r:id="rId119"/>
  </p:sldIdLst>
  <p:sldSz cx="9144000" cy="6858000" type="screen4x3"/>
  <p:notesSz cx="6858000" cy="9144000"/>
  <p:defaultTextStyle>
    <a:defPPr>
      <a:defRPr lang="zh-H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新細明體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新細明體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新細明體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新細明體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新細明體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>
          <p15:clr>
            <a:srgbClr val="A4A3A4"/>
          </p15:clr>
        </p15:guide>
        <p15:guide id="2" orient="horz" pos="1139">
          <p15:clr>
            <a:srgbClr val="A4A3A4"/>
          </p15:clr>
        </p15:guide>
        <p15:guide id="3" orient="horz" pos="2319">
          <p15:clr>
            <a:srgbClr val="A4A3A4"/>
          </p15:clr>
        </p15:guide>
        <p15:guide id="4" orient="horz" pos="3226">
          <p15:clr>
            <a:srgbClr val="A4A3A4"/>
          </p15:clr>
        </p15:guide>
        <p15:guide id="5" pos="5125">
          <p15:clr>
            <a:srgbClr val="A4A3A4"/>
          </p15:clr>
        </p15:guide>
        <p15:guide id="6" pos="15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77B"/>
    <a:srgbClr val="0174AB"/>
    <a:srgbClr val="92D14F"/>
    <a:srgbClr val="666666"/>
    <a:srgbClr val="BFC0C0"/>
    <a:srgbClr val="9F9D9A"/>
    <a:srgbClr val="000000"/>
    <a:srgbClr val="083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00" autoAdjust="0"/>
    <p:restoredTop sz="50000" autoAdjust="0"/>
  </p:normalViewPr>
  <p:slideViewPr>
    <p:cSldViewPr snapToGrid="0">
      <p:cViewPr varScale="1">
        <p:scale>
          <a:sx n="114" d="100"/>
          <a:sy n="114" d="100"/>
        </p:scale>
        <p:origin x="1092" y="108"/>
      </p:cViewPr>
      <p:guideLst>
        <p:guide orient="horz" pos="255"/>
        <p:guide orient="horz" pos="1139"/>
        <p:guide orient="horz" pos="2319"/>
        <p:guide orient="horz" pos="3226"/>
        <p:guide pos="5125"/>
        <p:guide pos="15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53D4EFD-AC40-6F4D-B752-F06868A4643A}" type="datetimeFigureOut">
              <a:rPr lang="zh-CN" altLang="en-US"/>
              <a:pPr>
                <a:defRPr/>
              </a:pPr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charset="0"/>
              </a:defRPr>
            </a:lvl1pPr>
          </a:lstStyle>
          <a:p>
            <a:pPr>
              <a:defRPr/>
            </a:pPr>
            <a:fld id="{7A8DF5B2-5B6A-B244-B117-A5E7243AB5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1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DF5B2-5B6A-B244-B117-A5E7243AB5E0}" type="slidenum">
              <a:rPr lang="zh-CN" altLang="en-US" smtClean="0"/>
              <a:pPr>
                <a:defRPr/>
              </a:pPr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5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47164-6020-B643-A2CC-0B85D04A232D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352E1-8709-5C48-9FF4-A639EA872C17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8A915-7EE4-254F-8832-6059171ABAC7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E32D6-D448-AF47-8FAF-77D9BF6B617E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FEBA8-033B-3240-A077-7FEA555778D5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75B35-31B1-3E4A-ADC3-4F48C3E8C9C7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-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50094" indent="-321469">
              <a:buFont typeface="Arial"/>
              <a:buChar char="–"/>
              <a:defRPr sz="2025"/>
            </a:lvl2pPr>
            <a:lvl3pPr marL="1000125" indent="-321469">
              <a:buFont typeface="Arial"/>
              <a:defRPr sz="1800"/>
            </a:lvl3pPr>
            <a:lvl4pPr marL="1250156" indent="-321469">
              <a:buFont typeface="Arial"/>
              <a:buChar char="–"/>
              <a:defRPr sz="1463"/>
            </a:lvl4pPr>
            <a:lvl5pPr marL="1500188" indent="-321469">
              <a:buFont typeface="Arial"/>
              <a:buChar char="»"/>
              <a:defRPr sz="1463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DA9F3-5543-A149-AC52-2385152AEF99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0F1A6-564A-0A4E-8F66-E8CE9D3D1BE0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753C6-789C-AE45-9006-AA9A84917480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5B548-5835-0D44-A60F-95BDB430B7E2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3457753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EBBAB-F6DC-FE43-BC45-6BA5B539FB8D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81E4C-06FF-6143-94F5-2983B6C24AC0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38867-9164-FD4A-8BD9-491E771079B4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E2FBC-009D-2646-A9E2-F409F1D3F36D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91A592-E4B0-274C-ABFD-8FCD0BF71844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73506-265B-7F44-BFA4-99624EB82680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9E53E-42D5-D649-84A1-D51A1129B12F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7B478-884B-F64C-8192-24BF7AB6CE36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847D6-C135-A047-B615-739921DE273D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DE411-EEE0-1043-86F1-E79EBB667828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996BD-AC0E-F647-AC67-A29962958EAE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6F45-21DC-EA47-B1D4-28F2E00E894D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103BE7-205A-2C4B-9302-63C5EEB7830A}" type="datetimeFigureOut">
              <a:rPr lang="zh-HK" altLang="en-US"/>
              <a:pPr>
                <a:defRPr/>
              </a:pPr>
              <a:t>22/8/2019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D679556-4588-6C49-8B77-2E06E5A66F72}" type="slidenum">
              <a:rPr lang="zh-HK" altLang="en-US"/>
              <a:pPr>
                <a:defRPr/>
              </a:pPr>
              <a:t>‹#›</a:t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</p:sldLayoutIdLst>
  <p:transition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charset="-12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0" y="1896819"/>
            <a:ext cx="9144000" cy="1944687"/>
          </a:xfrm>
          <a:prstGeom prst="rect">
            <a:avLst/>
          </a:prstGeom>
          <a:solidFill>
            <a:srgbClr val="002060"/>
          </a:solidFill>
          <a:ln w="12700">
            <a:solidFill>
              <a:srgbClr val="41719C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436688" y="93663"/>
            <a:ext cx="0" cy="3635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809875" y="93663"/>
            <a:ext cx="0" cy="3635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138613" y="93663"/>
            <a:ext cx="0" cy="3635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529263" y="93663"/>
            <a:ext cx="0" cy="3635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5" name="文本框 1"/>
          <p:cNvSpPr txBox="1">
            <a:spLocks noChangeArrowheads="1"/>
          </p:cNvSpPr>
          <p:nvPr/>
        </p:nvSpPr>
        <p:spPr bwMode="auto">
          <a:xfrm>
            <a:off x="2659682" y="2484441"/>
            <a:ext cx="465063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  <a:sym typeface="Arial" charset="0"/>
              </a:rPr>
              <a:t>第</a:t>
            </a:r>
            <a:r>
              <a:rPr lang="en-US" altLang="zh-CN" sz="4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  <a:sym typeface="Arial" charset="0"/>
              </a:rPr>
              <a:t>2</a:t>
            </a:r>
            <a:r>
              <a:rPr lang="zh-CN" altLang="en-US" sz="4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Arial" charset="0"/>
                <a:sym typeface="Arial" charset="0"/>
              </a:rPr>
              <a:t>章 关系数据库</a:t>
            </a:r>
          </a:p>
        </p:txBody>
      </p:sp>
      <p:sp>
        <p:nvSpPr>
          <p:cNvPr id="14347" name="文本框 2"/>
          <p:cNvSpPr txBox="1">
            <a:spLocks noChangeArrowheads="1"/>
          </p:cNvSpPr>
          <p:nvPr/>
        </p:nvSpPr>
        <p:spPr bwMode="auto">
          <a:xfrm>
            <a:off x="2834994" y="4090574"/>
            <a:ext cx="3474028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b="1" dirty="0">
              <a:latin typeface="华文细黑" charset="-122"/>
              <a:ea typeface="华文细黑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细黑" charset="-122"/>
                <a:ea typeface="华文细黑" charset="-122"/>
              </a:rPr>
              <a:t>北京航空航天大学 继续教育学院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 dirty="0">
              <a:latin typeface="华文细黑" charset="-122"/>
              <a:ea typeface="华文细黑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细黑" charset="-122"/>
                <a:ea typeface="华文细黑" charset="-122"/>
              </a:rPr>
              <a:t>李竞飞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latin typeface="华文细黑" charset="-122"/>
                <a:ea typeface="华文细黑" charset="-122"/>
              </a:rPr>
              <a:t>jingfl@foxmail.com</a:t>
            </a:r>
            <a:endParaRPr lang="zh-CN" altLang="en-US" sz="1800" b="1" dirty="0">
              <a:latin typeface="华文细黑" charset="-122"/>
              <a:ea typeface="华文细黑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 dirty="0">
              <a:latin typeface="华文细黑" charset="-122"/>
              <a:ea typeface="华文细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8" y="48128"/>
            <a:ext cx="1431758" cy="1431758"/>
          </a:xfrm>
          <a:prstGeom prst="rect">
            <a:avLst/>
          </a:prstGeom>
        </p:spPr>
      </p:pic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662551" y="569397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细黑" charset="-122"/>
                <a:ea typeface="华文细黑" charset="-122"/>
              </a:rPr>
              <a:t>数据库系统原理</a:t>
            </a:r>
          </a:p>
        </p:txBody>
      </p:sp>
      <p:cxnSp>
        <p:nvCxnSpPr>
          <p:cNvPr id="14" name="直接连接符 14"/>
          <p:cNvCxnSpPr/>
          <p:nvPr/>
        </p:nvCxnSpPr>
        <p:spPr>
          <a:xfrm>
            <a:off x="1628775" y="981075"/>
            <a:ext cx="5680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19879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/>
              <a:t>给出</a:t>
            </a:r>
            <a:r>
              <a:rPr lang="en-US" altLang="zh-CN" sz="2400" dirty="0"/>
              <a:t>3</a:t>
            </a:r>
            <a:r>
              <a:rPr lang="zh-CN" altLang="en-US" sz="2400" dirty="0"/>
              <a:t>个域：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D1=</a:t>
            </a:r>
            <a:r>
              <a:rPr lang="zh-CN" altLang="en-US" sz="2400" dirty="0"/>
              <a:t>导师集合</a:t>
            </a:r>
            <a:r>
              <a:rPr lang="en-US" altLang="zh-CN" sz="2400" dirty="0"/>
              <a:t>SUPERVISOR=</a:t>
            </a:r>
            <a:r>
              <a:rPr lang="zh-CN" altLang="en-US" sz="2400" dirty="0"/>
              <a:t>｛张清玫， 刘逸｝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D2=</a:t>
            </a:r>
            <a:r>
              <a:rPr lang="zh-CN" altLang="en-US" sz="2400" dirty="0"/>
              <a:t>专业集合</a:t>
            </a:r>
            <a:r>
              <a:rPr lang="en-US" altLang="zh-CN" sz="2400" dirty="0"/>
              <a:t>SPECIALITY=</a:t>
            </a:r>
            <a:r>
              <a:rPr lang="zh-CN" altLang="en-US" sz="2400" dirty="0"/>
              <a:t>｛计算机专业， 信息专业｝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D3=</a:t>
            </a:r>
            <a:r>
              <a:rPr lang="zh-CN" altLang="en-US" sz="2400" dirty="0"/>
              <a:t>研究生集合</a:t>
            </a:r>
            <a:r>
              <a:rPr lang="en-US" altLang="zh-CN" sz="2400" dirty="0"/>
              <a:t>POSTGRADUATE=</a:t>
            </a:r>
            <a:r>
              <a:rPr lang="zh-CN" altLang="en-US" sz="2400" dirty="0"/>
              <a:t>｛李勇， 刘晨， 王敏｝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D1</a:t>
            </a:r>
            <a:r>
              <a:rPr lang="zh-CN" altLang="en-US" sz="2400" dirty="0"/>
              <a:t>， </a:t>
            </a:r>
            <a:r>
              <a:rPr lang="en-US" altLang="zh-CN" sz="2400" dirty="0"/>
              <a:t>D2</a:t>
            </a:r>
            <a:r>
              <a:rPr lang="zh-CN" altLang="en-US" sz="2400" dirty="0"/>
              <a:t>， </a:t>
            </a:r>
            <a:r>
              <a:rPr lang="en-US" altLang="zh-CN" sz="2400" dirty="0"/>
              <a:t>D3</a:t>
            </a:r>
            <a:r>
              <a:rPr lang="zh-CN" altLang="en-US" sz="2400" dirty="0"/>
              <a:t>的笛卡尔积为</a:t>
            </a:r>
            <a:br>
              <a:rPr lang="zh-CN" altLang="en-US" sz="2400" dirty="0"/>
            </a:br>
            <a:endParaRPr lang="en-US" altLang="zh-CN" sz="22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dirty="0">
                <a:latin typeface="STHeiti Light" charset="-122"/>
                <a:ea typeface="STHeiti Light" charset="-122"/>
                <a:cs typeface="STHeiti Light" charset="-122"/>
              </a:rPr>
              <a:t>笛卡尔积举例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00409B04-6F6E-46B6-B0C1-4661BF771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2470628303"/>
      </p:ext>
    </p:extLst>
  </p:cSld>
  <p:clrMapOvr>
    <a:masterClrMapping/>
  </p:clrMapOvr>
  <p:transition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检索操作（简单查询）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A0A914-7DE4-44EF-B4D6-15021FFC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439989"/>
            <a:ext cx="8406365" cy="14474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643549-190B-4068-B879-2584038C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67" y="4080477"/>
            <a:ext cx="8556770" cy="15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10301"/>
      </p:ext>
    </p:extLst>
  </p:cSld>
  <p:clrMapOvr>
    <a:masterClrMapping/>
  </p:clrMapOvr>
  <p:transition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检索操作（简单查询）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2FDB9E-0B8C-4FF6-89ED-EC3B316E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0" y="2522213"/>
            <a:ext cx="8607440" cy="35094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6231A4-26A8-424E-89A7-4B33B098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37" y="6031684"/>
            <a:ext cx="5946707" cy="3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867"/>
      </p:ext>
    </p:extLst>
  </p:cSld>
  <p:clrMapOvr>
    <a:masterClrMapping/>
  </p:clrMapOvr>
  <p:transition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检索操作（简单查询）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26074D-DE8D-4F87-A551-EBADD4BD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439990"/>
            <a:ext cx="8221808" cy="34558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5CCE46-EECA-4EB5-A5FA-35CCF91A5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4" y="5997148"/>
            <a:ext cx="4782321" cy="3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70351"/>
      </p:ext>
    </p:extLst>
  </p:cSld>
  <p:clrMapOvr>
    <a:masterClrMapping/>
  </p:clrMapOvr>
  <p:transition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检索操作（条件查询）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0AE727-520E-4E0C-9BF2-DFCAF8791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505204"/>
            <a:ext cx="7995305" cy="18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75529"/>
      </p:ext>
    </p:extLst>
  </p:cSld>
  <p:clrMapOvr>
    <a:masterClrMapping/>
  </p:clrMapOvr>
  <p:transition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检索操作（条件查询）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A4FBC3-FFBE-496F-A248-3DBB3122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57" y="2413521"/>
            <a:ext cx="7684912" cy="382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4135"/>
      </p:ext>
    </p:extLst>
  </p:cSld>
  <p:clrMapOvr>
    <a:masterClrMapping/>
  </p:clrMapOvr>
  <p:transition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检索操作（条件查询）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8979A-09B2-46AB-B59E-B875B067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638468"/>
            <a:ext cx="8309862" cy="300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71046"/>
      </p:ext>
    </p:extLst>
  </p:cSld>
  <p:clrMapOvr>
    <a:masterClrMapping/>
  </p:clrMapOvr>
  <p:transition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检索操作（条件查询）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8E361E-DB6E-4E67-B7C4-62F028392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619753"/>
            <a:ext cx="8474074" cy="21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207"/>
      </p:ext>
    </p:extLst>
  </p:cSld>
  <p:clrMapOvr>
    <a:masterClrMapping/>
  </p:clrMapOvr>
  <p:transition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检索操作（条件查询）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8AC163-BC1C-4B93-9B68-1E38FADC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29" y="2304378"/>
            <a:ext cx="7814752" cy="392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64278"/>
      </p:ext>
    </p:extLst>
  </p:cSld>
  <p:clrMapOvr>
    <a:masterClrMapping/>
  </p:clrMapOvr>
  <p:transition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检索操作（条件查询）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B34C8F-F94F-4552-B5EC-BC5A0811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343324"/>
            <a:ext cx="7886700" cy="39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05462"/>
      </p:ext>
    </p:extLst>
  </p:cSld>
  <p:clrMapOvr>
    <a:masterClrMapping/>
  </p:clrMapOvr>
  <p:transition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检索操作（条件查询）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D6428B-CF72-4174-935F-15F6F45BA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607510"/>
            <a:ext cx="8474074" cy="282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6956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答：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D1×D2×D3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＝｛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张清玫，计算机专业，李勇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张清玫，计算机专业，刘晨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张清玫，计算机专业，王敏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张清玫，信息专业，李勇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张清玫，信息专业，刘晨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张清玫，信息专业，王敏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刘逸，计算机专业，李勇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刘逸，计算机专业，刘晨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刘逸，计算机专业，王敏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刘逸，信息专业，李勇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</a:p>
          <a:p>
            <a:pPr lvl="1">
              <a:lnSpc>
                <a:spcPct val="150000"/>
              </a:lnSpc>
            </a:pP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刘逸，信息专业，刘晨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(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刘逸，信息专业，王敏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) 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｝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基数为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2×2×3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＝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12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dirty="0">
                <a:latin typeface="STHeiti Light" charset="-122"/>
                <a:ea typeface="STHeiti Light" charset="-122"/>
                <a:cs typeface="STHeiti Light" charset="-122"/>
              </a:rPr>
              <a:t>笛卡尔积举例（续）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6D6C2921-E700-4F3C-84A0-5298A8A3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3259538634"/>
      </p:ext>
    </p:extLst>
  </p:cSld>
  <p:clrMapOvr>
    <a:masterClrMapping/>
  </p:clrMapOvr>
  <p:transition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检索操作（集函数）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1DE729-309B-475C-8A46-78300463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413659"/>
            <a:ext cx="8456103" cy="38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3882"/>
      </p:ext>
    </p:extLst>
  </p:cSld>
  <p:clrMapOvr>
    <a:masterClrMapping/>
  </p:clrMapOvr>
  <p:transition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更新操作（修改操作）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D8CD37-C2C1-4A5C-92E0-44163374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363922"/>
            <a:ext cx="7466798" cy="39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63400"/>
      </p:ext>
    </p:extLst>
  </p:cSld>
  <p:clrMapOvr>
    <a:masterClrMapping/>
  </p:clrMapOvr>
  <p:transition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更新操作（修改操作）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5CFB38-9DF3-4E0E-9543-4BB31ED0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9" y="2439989"/>
            <a:ext cx="8867962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35025"/>
      </p:ext>
    </p:extLst>
  </p:cSld>
  <p:clrMapOvr>
    <a:masterClrMapping/>
  </p:clrMapOvr>
  <p:transition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更新操作（插入操作）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9BFF53-2961-474A-A436-393A086E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640548"/>
            <a:ext cx="8435406" cy="16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72415"/>
      </p:ext>
    </p:extLst>
  </p:cSld>
  <p:clrMapOvr>
    <a:masterClrMapping/>
  </p:clrMapOvr>
  <p:transition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更新操作（删除操作）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A472D3-DF01-4EC5-8356-DC6DD795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439989"/>
            <a:ext cx="8582534" cy="37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66289"/>
      </p:ext>
    </p:extLst>
  </p:cSld>
  <p:clrMapOvr>
    <a:masterClrMapping/>
  </p:clrMapOvr>
  <p:transition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ts val="5400"/>
              </a:lnSpc>
              <a:spcBef>
                <a:spcPts val="0"/>
              </a:spcBef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2.1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关系数据库概述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2.2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2.3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关系的完整性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2.4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关系代数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2.5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关系演算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latin typeface="华文细黑" charset="-122"/>
                <a:ea typeface="华文细黑" charset="-122"/>
              </a:rPr>
              <a:t>2.6 </a:t>
            </a:r>
            <a:r>
              <a:rPr lang="zh-CN" altLang="en-US" sz="4000" b="1" dirty="0">
                <a:latin typeface="华文细黑" charset="-122"/>
                <a:ea typeface="华文细黑" charset="-122"/>
              </a:rPr>
              <a:t>关系数据库管理系统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2596087633"/>
      </p:ext>
    </p:extLst>
  </p:cSld>
  <p:clrMapOvr>
    <a:masterClrMapping/>
  </p:clrMapOvr>
  <p:transition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关系数据库管理系统定义</a:t>
            </a: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一个数据库管理系统可以定义为关系系统，当且仅当它至少支持：</a:t>
            </a:r>
            <a:endParaRPr lang="en-US" altLang="zh-CN" sz="2400" dirty="0">
              <a:ea typeface="STHeiti Light" charset="-122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ea typeface="STHeiti Light" charset="-122"/>
              </a:rPr>
              <a:t> </a:t>
            </a:r>
            <a:r>
              <a:rPr lang="zh-CN" altLang="en-US" sz="2000" dirty="0">
                <a:ea typeface="STHeiti Light" charset="-122"/>
              </a:rPr>
              <a:t>关系数据库（即关系数据结构）</a:t>
            </a:r>
            <a:endParaRPr lang="en-US" altLang="zh-CN" sz="2000" dirty="0">
              <a:ea typeface="STHeiti Light" charset="-122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STHeiti Light" charset="-122"/>
              </a:rPr>
              <a:t>支持选择、投影和（自然）连接运算</a:t>
            </a:r>
            <a:endParaRPr lang="en-US" altLang="zh-CN" sz="2000" dirty="0">
              <a:ea typeface="STHeiti Light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以上要求是关系系统的最低要求，许多实际系统都超过了这些要求。按照</a:t>
            </a:r>
            <a:r>
              <a:rPr lang="en-US" altLang="zh-CN" sz="2400" dirty="0">
                <a:ea typeface="STHeiti Light" charset="-122"/>
              </a:rPr>
              <a:t>E.F.</a:t>
            </a:r>
            <a:r>
              <a:rPr lang="zh-CN" altLang="en-US" sz="2400" dirty="0">
                <a:ea typeface="STHeiti Light" charset="-122"/>
              </a:rPr>
              <a:t> </a:t>
            </a:r>
            <a:r>
              <a:rPr lang="en-US" altLang="zh-CN" sz="2400" dirty="0">
                <a:ea typeface="STHeiti Light" charset="-122"/>
              </a:rPr>
              <a:t>Codd</a:t>
            </a:r>
            <a:r>
              <a:rPr lang="zh-CN" altLang="en-US" sz="2400" dirty="0">
                <a:ea typeface="STHeiti Light" charset="-122"/>
              </a:rPr>
              <a:t>的思想，依据关系系统支持关系模型的程度不同，可以把关系系统分为四类：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34115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2.6 </a:t>
            </a:r>
            <a:r>
              <a:rPr lang="zh-CN" altLang="en-US" sz="2400" dirty="0">
                <a:solidFill>
                  <a:schemeClr val="bg1"/>
                </a:solidFill>
              </a:rPr>
              <a:t>关系数据库管理系统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C7000-4A88-4D0F-9C4B-45347ACF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8" y="4652856"/>
            <a:ext cx="7273255" cy="17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0864"/>
      </p:ext>
    </p:extLst>
  </p:cSld>
  <p:clrMapOvr>
    <a:masterClrMapping/>
  </p:clrMapOvr>
  <p:transition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课后习题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25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2.6 </a:t>
            </a:r>
            <a:r>
              <a:rPr lang="zh-CN" altLang="en-US" sz="2400" dirty="0">
                <a:solidFill>
                  <a:schemeClr val="bg1"/>
                </a:solidFill>
              </a:rPr>
              <a:t>习题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79C66E-575E-41C2-BDC5-ECB5D2CC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424781" cy="2586984"/>
          </a:xfrm>
        </p:spPr>
        <p:txBody>
          <a:bodyPr/>
          <a:lstStyle/>
          <a:p>
            <a:r>
              <a:rPr lang="zh-CN" altLang="en-US" dirty="0"/>
              <a:t>做课后习题</a:t>
            </a:r>
          </a:p>
        </p:txBody>
      </p:sp>
    </p:spTree>
    <p:extLst>
      <p:ext uri="{BB962C8B-B14F-4D97-AF65-F5344CB8AC3E}">
        <p14:creationId xmlns:p14="http://schemas.microsoft.com/office/powerpoint/2010/main" val="3233738942"/>
      </p:ext>
    </p:extLst>
  </p:cSld>
  <p:clrMapOvr>
    <a:masterClrMapping/>
  </p:clrMapOvr>
  <p:transition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170582" y="46465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致谢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3080" y="2959511"/>
            <a:ext cx="365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latin typeface="Heiti SC Light" charset="-122"/>
                <a:ea typeface="Heiti SC Light" charset="-122"/>
                <a:cs typeface="Heiti SC Light" charset="-122"/>
                <a:sym typeface="Wingdings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338192594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笛卡尔积的二维表（表</a:t>
            </a:r>
            <a:r>
              <a:rPr lang="en-US" altLang="zh-CN" sz="2200" dirty="0">
                <a:latin typeface="STHeiti Light" charset="-122"/>
                <a:ea typeface="STHeiti Light" charset="-122"/>
                <a:cs typeface="STHeiti Light" charset="-122"/>
              </a:rPr>
              <a:t>2.1</a:t>
            </a: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）表示：</a:t>
            </a:r>
            <a:endParaRPr lang="en-US" altLang="zh-CN" sz="22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dirty="0">
                <a:latin typeface="STHeiti Light" charset="-122"/>
                <a:ea typeface="STHeiti Light" charset="-122"/>
                <a:cs typeface="STHeiti Light" charset="-122"/>
              </a:rPr>
              <a:t>笛卡尔积举例（续）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60223F9-5144-4C07-9D7A-AEFBAD095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838494"/>
              </p:ext>
            </p:extLst>
          </p:nvPr>
        </p:nvGraphicFramePr>
        <p:xfrm>
          <a:off x="2377229" y="2287195"/>
          <a:ext cx="4761801" cy="39001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7267">
                  <a:extLst>
                    <a:ext uri="{9D8B030D-6E8A-4147-A177-3AD203B41FA5}">
                      <a16:colId xmlns:a16="http://schemas.microsoft.com/office/drawing/2014/main" val="3266723942"/>
                    </a:ext>
                  </a:extLst>
                </a:gridCol>
                <a:gridCol w="1587267">
                  <a:extLst>
                    <a:ext uri="{9D8B030D-6E8A-4147-A177-3AD203B41FA5}">
                      <a16:colId xmlns:a16="http://schemas.microsoft.com/office/drawing/2014/main" val="1404079028"/>
                    </a:ext>
                  </a:extLst>
                </a:gridCol>
                <a:gridCol w="1587267">
                  <a:extLst>
                    <a:ext uri="{9D8B030D-6E8A-4147-A177-3AD203B41FA5}">
                      <a16:colId xmlns:a16="http://schemas.microsoft.com/office/drawing/2014/main" val="2671426673"/>
                    </a:ext>
                  </a:extLst>
                </a:gridCol>
              </a:tblGrid>
              <a:tr h="493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SUPERVISOR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SPECIALITY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POSTGRADUATE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2207559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张清玫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计算机专业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李勇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9868963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张清玫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计算机专业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刘晨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8463681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张清玫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计算机专业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王敏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3808221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张清玫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信息专业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李勇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1478179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张清玫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信息专业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刘晨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106002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张清玫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信息专业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王敏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4151481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刘逸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计算机专业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李勇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4512556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刘逸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计算机专业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刘晨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569902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刘逸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计算机专业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王敏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8948303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刘逸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信息专业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李勇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3120696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刘逸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信息专业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刘晨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5928430"/>
                  </a:ext>
                </a:extLst>
              </a:tr>
              <a:tr h="251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刘逸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>
                          <a:effectLst/>
                        </a:rPr>
                        <a:t>信息专业 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王敏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8545087"/>
                  </a:ext>
                </a:extLst>
              </a:tr>
            </a:tbl>
          </a:graphicData>
        </a:graphic>
      </p:graphicFrame>
      <p:sp>
        <p:nvSpPr>
          <p:cNvPr id="9" name="文本框 22">
            <a:extLst>
              <a:ext uri="{FF2B5EF4-FFF2-40B4-BE49-F238E27FC236}">
                <a16:creationId xmlns:a16="http://schemas.microsoft.com/office/drawing/2014/main" id="{21BEBC5A-B7E0-4A4C-A1CB-A71A84F2C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112992506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85010" y="1746854"/>
                <a:ext cx="8410074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charset="2"/>
                  <a:buChar char="p"/>
                </a:pPr>
                <a:r>
                  <a:rPr lang="zh-CN" altLang="en-US" sz="2400" b="1" dirty="0">
                    <a:latin typeface="STHeiti Light" charset="-122"/>
                    <a:ea typeface="STHeiti Light" charset="-122"/>
                    <a:cs typeface="STHeiti Light" charset="-122"/>
                  </a:rPr>
                  <a:t>关系（</a:t>
                </a:r>
                <a:r>
                  <a:rPr lang="en-US" altLang="zh-CN" sz="2400" b="1" dirty="0">
                    <a:latin typeface="STHeiti Light" charset="-122"/>
                    <a:ea typeface="STHeiti Light" charset="-122"/>
                    <a:cs typeface="STHeiti Light" charset="-122"/>
                  </a:rPr>
                  <a:t>Relation</a:t>
                </a:r>
                <a:r>
                  <a:rPr lang="zh-CN" altLang="en-US" sz="2400" b="1" dirty="0">
                    <a:latin typeface="STHeiti Light" charset="-122"/>
                    <a:ea typeface="STHeiti Light" charset="-122"/>
                    <a:cs typeface="STHeiti Light" charset="-122"/>
                  </a:rPr>
                  <a:t>）</a:t>
                </a:r>
                <a:endParaRPr lang="en-US" altLang="zh-CN" sz="2400" b="1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STHeiti Light" charset="-122"/>
                    <a:cs typeface="STHeiti Light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×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×…×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的子集叫做在域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…,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上的关系，表示为</a:t>
                </a:r>
                <a:endParaRPr lang="en-US" altLang="zh-CN" sz="24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   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STHeiti Light" charset="-122"/>
                          <a:cs typeface="STHeiti Light" charset="-122"/>
                        </a:rPr>
                        <m:t>𝑅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STHeiti Light" charset="-122"/>
                          <a:cs typeface="STHeiti Light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  <a:cs typeface="STHeiti Light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  <a:cs typeface="STHeiti Light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  <a:cs typeface="STHeiti Light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  <a:cs typeface="STHeiti Light" charset="-122"/>
                        </a:rPr>
                        <m:t>,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STHeiti Light" charset="-122"/>
                          <a:cs typeface="STHeiti Light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  <a:cs typeface="STHeiti Light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  <a:cs typeface="STHeiti Light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  <a:cs typeface="STHeiti Light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  <a:cs typeface="STHeiti Light" charset="-122"/>
                        </a:rPr>
                        <m:t>,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STHeiti Light" charset="-122"/>
                          <a:cs typeface="STHeiti Light" charset="-122"/>
                        </a:rPr>
                        <m:t>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  <a:cs typeface="STHeiti Light" charset="-122"/>
                        </a:rPr>
                        <m:t>…,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STHeiti Light" charset="-122"/>
                          <a:cs typeface="STHeiti Light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  <a:cs typeface="STHeiti Light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ea typeface="STHeiti Light" charset="-122"/>
                              <a:cs typeface="STHeiti Light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ea typeface="STHeiti Light" charset="-122"/>
                              <a:cs typeface="STHeiti Light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STHeiti Light" charset="-122"/>
                          <a:cs typeface="STHeiti Light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R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：关系名</a:t>
                </a:r>
                <a:endParaRPr lang="en-US" altLang="zh-CN" sz="24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n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：关系的目或度（</a:t>
                </a: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Degree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）</a:t>
                </a:r>
                <a:endParaRPr lang="en-US" altLang="zh-CN" sz="24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1746854"/>
                <a:ext cx="8410074" cy="3970318"/>
              </a:xfrm>
              <a:prstGeom prst="rect">
                <a:avLst/>
              </a:prstGeom>
              <a:blipFill>
                <a:blip r:embed="rId2"/>
                <a:stretch>
                  <a:fillRect l="-1087" b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关系的形式化定义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5C4F831A-CEF7-406F-BAC3-FC7F9613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3383770583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85010" y="1746854"/>
                <a:ext cx="8410074" cy="3905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charset="2"/>
                  <a:buChar char="p"/>
                </a:pP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元组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charset="2"/>
                  <a:buChar char="p"/>
                </a:pP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关系中的每个元素（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） 叫作一个</a:t>
                </a: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n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元组（</a:t>
                </a: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n-tuple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）或简称元组， 通常用 </a:t>
                </a: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t 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表示。</a:t>
                </a:r>
              </a:p>
              <a:p>
                <a:pPr marL="342900" indent="-342900">
                  <a:lnSpc>
                    <a:spcPct val="150000"/>
                  </a:lnSpc>
                  <a:buFont typeface="Wingdings" charset="2"/>
                  <a:buChar char="p"/>
                </a:pP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属性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charset="2"/>
                  <a:buChar char="p"/>
                </a:pP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关系中不同列称为属性（</a:t>
                </a: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Attribute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） ， 每个属性有一个名字</a:t>
                </a:r>
                <a:endParaRPr lang="en-US" altLang="zh-CN" sz="24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charset="2"/>
                  <a:buChar char="p"/>
                </a:pP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n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目关系必有</a:t>
                </a:r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n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个属性</a:t>
                </a:r>
                <a:endParaRPr lang="en-US" altLang="zh-CN" sz="24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1746854"/>
                <a:ext cx="8410074" cy="3905043"/>
              </a:xfrm>
              <a:prstGeom prst="rect">
                <a:avLst/>
              </a:prstGeom>
              <a:blipFill>
                <a:blip r:embed="rId2"/>
                <a:stretch>
                  <a:fillRect l="-942" b="-2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概念解释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7C397525-6161-43F0-84D0-5C325642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208632816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码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候选码（</a:t>
            </a:r>
            <a:r>
              <a:rPr lang="en-US" altLang="zh-CN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Candidate key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若关系中的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某一属性组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的值能唯一地标识一个元组，则称该属性组为候选码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简单的情况：候选码只包含一个属性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全码（</a:t>
            </a:r>
            <a:r>
              <a:rPr lang="en-US" altLang="zh-CN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All-key</a:t>
            </a: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最极端的情况：关系模式的所有属性组是这个关系模式的候选码，称为全码（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All-key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endParaRPr lang="en-US" altLang="zh-CN" sz="20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 主码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若一个关系有多个候选码，则选定其中一个为主码（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Primary key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主属性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候选码的诸属性称为主属性（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Prime attribute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1257300" lvl="2" indent="-342900">
              <a:buFont typeface="Wingdings" charset="2"/>
              <a:buChar char="p"/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不包含在任何侯选码中的属性称为非主属性（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Non-Prime attribute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）或非码属性（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Non-key attribute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概念解释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207F39A2-3548-4B24-90E5-4C6C0241C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3633097428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基本关系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（又称基本表或基表）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实际存在的表，是实际存储数据的逻辑表示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查询表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查询结果对应的表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试图表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由基本表或其它试图表导出的表，是虚表，不对应实际存储的数据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关系的三种类型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207F39A2-3548-4B24-90E5-4C6C0241C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921518316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基本关系的性质</a:t>
            </a:r>
            <a:endParaRPr lang="zh-CN" altLang="en-US" sz="20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① 列是同质的（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Homogeneous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），即来自同一个属性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② 不同的列可出自同一个域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③ 列的顺序无所谓</a:t>
            </a: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,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， 列的次序可以任意交换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④ 任意两个元组的候选码不能相同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⑤ 行的顺序无所谓， 行的次序可以任意交换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⑥ 分量必须取原子值</a:t>
            </a:r>
            <a:r>
              <a:rPr lang="zh-CN" altLang="en-US" sz="2000" dirty="0">
                <a:latin typeface="STHeiti Light" charset="-122"/>
                <a:ea typeface="STHeiti Light" charset="-122"/>
                <a:cs typeface="STHeiti Light" charset="-122"/>
              </a:rPr>
              <a:t>（规范条件中最基本的一条）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概念解释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ECAF13-3ABD-4B34-B288-81A940CE1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25" y="5189553"/>
            <a:ext cx="5434382" cy="9609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62DEAA-DC35-41F0-ABA8-7D97F5E2E3BB}"/>
              </a:ext>
            </a:extLst>
          </p:cNvPr>
          <p:cNvSpPr txBox="1"/>
          <p:nvPr/>
        </p:nvSpPr>
        <p:spPr>
          <a:xfrm>
            <a:off x="6935793" y="45277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表中有表</a:t>
            </a:r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ED21FB14-CC1B-499A-8A08-D87062B19E96}"/>
              </a:ext>
            </a:extLst>
          </p:cNvPr>
          <p:cNvSpPr/>
          <p:nvPr/>
        </p:nvSpPr>
        <p:spPr>
          <a:xfrm rot="20292534">
            <a:off x="6164192" y="5289522"/>
            <a:ext cx="1493240" cy="251670"/>
          </a:xfrm>
          <a:prstGeom prst="leftArrow">
            <a:avLst>
              <a:gd name="adj1" fmla="val 39034"/>
              <a:gd name="adj2" fmla="val 21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8FB41A7D-3B7E-4108-BB2F-912443E91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2681776144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D1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D2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…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</a:t>
            </a:r>
            <a:r>
              <a:rPr lang="en-US" altLang="zh-CN" sz="2400" dirty="0" err="1">
                <a:latin typeface="STHeiti Light" charset="-122"/>
                <a:ea typeface="STHeiti Light" charset="-122"/>
                <a:cs typeface="STHeiti Light" charset="-122"/>
              </a:rPr>
              <a:t>Dn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的笛卡尔积的某个子集才有实际含义</a:t>
            </a:r>
          </a:p>
          <a:p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   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例：表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2.1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的笛卡尔积没有实际意义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          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取出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有实际意义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的元组来构造关系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关系：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SAP(SUPERVISOR,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SPECIALITY,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POSTGRADUATE)</a:t>
            </a:r>
          </a:p>
          <a:p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  假设：导师与专业：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n:1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导师与研究生：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1:n</a:t>
            </a:r>
          </a:p>
          <a:p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  主码：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POSTGRADUATE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（假设研究生不会重名）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关系举例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8C6CC1-66B8-4085-87D8-13E10CFE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7" y="4329384"/>
            <a:ext cx="7844064" cy="1426194"/>
          </a:xfrm>
          <a:prstGeom prst="rect">
            <a:avLst/>
          </a:prstGeom>
        </p:spPr>
      </p:pic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3883274026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关系的描述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称为关系模式（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关系的型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元组集合的构成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属性构成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属性来自的域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属性和域之间的映象关系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完整性约束条件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关系模式的形式化定义：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U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DOM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F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800100" lvl="1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R: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关系名</a:t>
            </a:r>
          </a:p>
          <a:p>
            <a:pPr marL="800100" lvl="1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U: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组成该关系的属性名集合</a:t>
            </a:r>
          </a:p>
          <a:p>
            <a:pPr marL="800100" lvl="1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D: U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中属性所来自的域</a:t>
            </a:r>
          </a:p>
          <a:p>
            <a:pPr marL="800100" lvl="1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DOM: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属性向域的映象集合</a:t>
            </a:r>
          </a:p>
          <a:p>
            <a:pPr marL="800100" lvl="1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F: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属性间数据的依赖关系的集合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关系模式通常简记为：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R(U)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或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R(A1,A2,…,An)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关系模式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876047977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ts val="5400"/>
              </a:lnSpc>
              <a:spcBef>
                <a:spcPts val="0"/>
              </a:spcBef>
            </a:pPr>
            <a:r>
              <a:rPr lang="en-US" altLang="zh-CN" sz="4000" b="1" dirty="0">
                <a:latin typeface="华文细黑" charset="-122"/>
                <a:ea typeface="华文细黑" charset="-122"/>
              </a:rPr>
              <a:t>2.1</a:t>
            </a:r>
            <a:r>
              <a:rPr lang="zh-CN" altLang="en-US" sz="4000" b="1" dirty="0">
                <a:latin typeface="华文细黑" charset="-122"/>
                <a:ea typeface="华文细黑" charset="-122"/>
              </a:rPr>
              <a:t> 关系数据库概述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2.2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2.3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关系的完整性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2.4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关系代数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2.5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关系演算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2.6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关系数据库管理系统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1705632563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“型” 与“值” 的关系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关系模式：是对关系的描述， 是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静态的、 稳定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关系：是关系模式在某一时刻的状态或内容， 是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动态的、 随时间不断变化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关系模式和关系往往笼统称为关系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通过上下文加以区别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关系模式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56899178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关系数据库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在一个给定的应用领域中， 所有关系的集合构成一个关系数据库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关系数据库的型与值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关系数据库的型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: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关系数据库模式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,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对关系数据库的描述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关系数据库的值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: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关系模式在某一时刻对应的关系的集合，通常称为关系数据库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关系数据库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3964878124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ts val="5400"/>
              </a:lnSpc>
              <a:spcBef>
                <a:spcPts val="0"/>
              </a:spcBef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2.1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关系数据库概述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2.2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latin typeface="华文细黑" charset="-122"/>
                <a:ea typeface="华文细黑" charset="-122"/>
              </a:rPr>
              <a:t>2.3</a:t>
            </a:r>
            <a:r>
              <a:rPr lang="zh-CN" altLang="en-US" sz="4000" b="1" dirty="0">
                <a:latin typeface="华文细黑" charset="-122"/>
                <a:ea typeface="华文细黑" charset="-122"/>
              </a:rPr>
              <a:t> 关系的完整性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2.4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关系代数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2.5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关系演算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2.6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关系数据库管理系统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2702496192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实体完整性和参照完整性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关系模型必须满足的完整性约束条件称为关系的两个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不变性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应该由关系系统自动支持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用户定义的完整性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应用领域需要遵循的约束条件， 体现了具体领域中的语义约束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关系的三类完整性约束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</a:rPr>
              <a:t>关系的完整性</a:t>
            </a:r>
          </a:p>
        </p:txBody>
      </p:sp>
    </p:spTree>
    <p:extLst>
      <p:ext uri="{BB962C8B-B14F-4D97-AF65-F5344CB8AC3E}">
        <p14:creationId xmlns:p14="http://schemas.microsoft.com/office/powerpoint/2010/main" val="4177528587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主属性不能取空值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   空值就是“不知道” 或“不存在” 或“无意义” 的值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例：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选修（学号， 课程号， 成绩）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“学号、 课程号” 为主码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“学号” 和“课程号” 两个属性都不能取空值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实体完整性（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Entity Integrity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</a:rPr>
              <a:t>关系的完整性</a:t>
            </a:r>
          </a:p>
        </p:txBody>
      </p:sp>
    </p:spTree>
    <p:extLst>
      <p:ext uri="{BB962C8B-B14F-4D97-AF65-F5344CB8AC3E}">
        <p14:creationId xmlns:p14="http://schemas.microsoft.com/office/powerpoint/2010/main" val="3718534802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实体完整性规则是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针对基本关系而言的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。一个基本表通常对应现实世界的一个实体集。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现实世界中的实体是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可区分的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，即具有某种唯一性标识。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关系模型中以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主码作为唯一性标识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主码中的属性即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主属性不能取空值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    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主属性取空值，就说明存在某个不可标识的实体， 即存在不可区分的实体， 这与第（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1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）点相矛盾， 因此这个规则称为实体完整性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实体完整性说明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</a:rPr>
              <a:t>关系的完整性</a:t>
            </a:r>
          </a:p>
        </p:txBody>
      </p:sp>
    </p:spTree>
    <p:extLst>
      <p:ext uri="{BB962C8B-B14F-4D97-AF65-F5344CB8AC3E}">
        <p14:creationId xmlns:p14="http://schemas.microsoft.com/office/powerpoint/2010/main" val="3613584671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在关系模型中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实体及实体间的联系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都是用关系来描述的，自然存在着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关系与关系间的引用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。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zh-CN" altLang="en-US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例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 2.3.1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：学生实体、 专业实体</a:t>
            </a:r>
          </a:p>
          <a:p>
            <a:pPr lvl="1"/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学生（</a:t>
            </a:r>
            <a:r>
              <a:rPr lang="zh-CN" altLang="en-US" sz="2400" u="sng" dirty="0">
                <a:latin typeface="STHeiti Light" charset="-122"/>
                <a:ea typeface="STHeiti Light" charset="-122"/>
                <a:cs typeface="STHeiti Light" charset="-122"/>
              </a:rPr>
              <a:t>学号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姓名， 性别， </a:t>
            </a:r>
            <a:r>
              <a:rPr lang="zh-CN" altLang="en-US" sz="2400" u="sng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专业号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年龄）</a:t>
            </a:r>
          </a:p>
          <a:p>
            <a:pPr lvl="1"/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专业（</a:t>
            </a:r>
            <a:r>
              <a:rPr lang="zh-CN" altLang="en-US" sz="2400" u="sng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专业号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专业名）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学生关系引用了专业关系的主码“专业号”。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学生关系中的“专业号”值必须是确实存在的专业号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例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 2.3.2: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学生、 课程、 学生与课程之间的多对多联系</a:t>
            </a:r>
          </a:p>
          <a:p>
            <a:pPr lvl="1"/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学生（</a:t>
            </a:r>
            <a:r>
              <a:rPr lang="zh-CN" altLang="en-US" sz="2400" u="sng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学号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姓名， 性别， 专业号， 年龄）</a:t>
            </a:r>
          </a:p>
          <a:p>
            <a:pPr lvl="1"/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课程（</a:t>
            </a:r>
            <a:r>
              <a:rPr lang="zh-CN" altLang="en-US" sz="2400" u="sng" dirty="0">
                <a:solidFill>
                  <a:srgbClr val="0070C0"/>
                </a:solidFill>
                <a:latin typeface="STHeiti Light" charset="-122"/>
                <a:ea typeface="STHeiti Light" charset="-122"/>
                <a:cs typeface="STHeiti Light" charset="-122"/>
              </a:rPr>
              <a:t>课程号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课程名， 学分）</a:t>
            </a:r>
          </a:p>
          <a:p>
            <a:pPr lvl="1"/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选修（</a:t>
            </a:r>
            <a:r>
              <a:rPr lang="zh-CN" altLang="en-US" sz="2400" u="sng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学号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zh-CN" altLang="en-US" sz="2400" u="sng" dirty="0">
                <a:solidFill>
                  <a:srgbClr val="0070C0"/>
                </a:solidFill>
                <a:latin typeface="STHeiti Light" charset="-122"/>
                <a:ea typeface="STHeiti Light" charset="-122"/>
                <a:cs typeface="STHeiti Light" charset="-122"/>
              </a:rPr>
              <a:t>课程号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成绩）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参照完整性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</a:rPr>
              <a:t>关系的完整性</a:t>
            </a:r>
          </a:p>
        </p:txBody>
      </p:sp>
    </p:spTree>
    <p:extLst>
      <p:ext uri="{BB962C8B-B14F-4D97-AF65-F5344CB8AC3E}">
        <p14:creationId xmlns:p14="http://schemas.microsoft.com/office/powerpoint/2010/main" val="421872996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例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 2.3.3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：学生实体及其内部的一对多联系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    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学生（学号， 姓名， 性别， 专业号， 年龄， 班长）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“学号”是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主码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，“班长”是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外码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，它引用了本关系的“学号”，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“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班长” 必须是确实存在的学生的学号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参照完整性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</a:rPr>
              <a:t>关系的完整性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26847F4-CE86-46A8-93FA-511074503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64907"/>
              </p:ext>
            </p:extLst>
          </p:nvPr>
        </p:nvGraphicFramePr>
        <p:xfrm>
          <a:off x="1706112" y="2708990"/>
          <a:ext cx="5731776" cy="22621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55296">
                  <a:extLst>
                    <a:ext uri="{9D8B030D-6E8A-4147-A177-3AD203B41FA5}">
                      <a16:colId xmlns:a16="http://schemas.microsoft.com/office/drawing/2014/main" val="2678782833"/>
                    </a:ext>
                  </a:extLst>
                </a:gridCol>
                <a:gridCol w="955296">
                  <a:extLst>
                    <a:ext uri="{9D8B030D-6E8A-4147-A177-3AD203B41FA5}">
                      <a16:colId xmlns:a16="http://schemas.microsoft.com/office/drawing/2014/main" val="2341516535"/>
                    </a:ext>
                  </a:extLst>
                </a:gridCol>
                <a:gridCol w="955296">
                  <a:extLst>
                    <a:ext uri="{9D8B030D-6E8A-4147-A177-3AD203B41FA5}">
                      <a16:colId xmlns:a16="http://schemas.microsoft.com/office/drawing/2014/main" val="2640346483"/>
                    </a:ext>
                  </a:extLst>
                </a:gridCol>
                <a:gridCol w="955296">
                  <a:extLst>
                    <a:ext uri="{9D8B030D-6E8A-4147-A177-3AD203B41FA5}">
                      <a16:colId xmlns:a16="http://schemas.microsoft.com/office/drawing/2014/main" val="2771901392"/>
                    </a:ext>
                  </a:extLst>
                </a:gridCol>
                <a:gridCol w="955296">
                  <a:extLst>
                    <a:ext uri="{9D8B030D-6E8A-4147-A177-3AD203B41FA5}">
                      <a16:colId xmlns:a16="http://schemas.microsoft.com/office/drawing/2014/main" val="354474840"/>
                    </a:ext>
                  </a:extLst>
                </a:gridCol>
                <a:gridCol w="955296">
                  <a:extLst>
                    <a:ext uri="{9D8B030D-6E8A-4147-A177-3AD203B41FA5}">
                      <a16:colId xmlns:a16="http://schemas.microsoft.com/office/drawing/2014/main" val="1931241943"/>
                    </a:ext>
                  </a:extLst>
                </a:gridCol>
              </a:tblGrid>
              <a:tr h="3857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学号 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姓名 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性别 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专业号 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年龄 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班长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1980110"/>
                  </a:ext>
                </a:extLst>
              </a:tr>
              <a:tr h="28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801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张三 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女 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19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802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0188596"/>
                  </a:ext>
                </a:extLst>
              </a:tr>
              <a:tr h="28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802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李四 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男 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20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6825972"/>
                  </a:ext>
                </a:extLst>
              </a:tr>
              <a:tr h="28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803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王五 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男 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20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802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5416086"/>
                  </a:ext>
                </a:extLst>
              </a:tr>
              <a:tr h="28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804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赵六 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女 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20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805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7491987"/>
                  </a:ext>
                </a:extLst>
              </a:tr>
              <a:tr h="28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805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钱七 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男 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19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TimesNewRomanPS-BoldM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119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496214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外码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设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F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是基本关系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的一个或一组属性， 但不是关系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    如果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F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与基本关系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的主码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Ks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相对应， 则称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F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的外码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基本关系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称为参照关系（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Referencing Relation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基本关系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称为被参照关系（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Referenced Relation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）或目标关系（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Target Relation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参照完整性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</a:rPr>
              <a:t>关系的完整性</a:t>
            </a:r>
          </a:p>
        </p:txBody>
      </p:sp>
    </p:spTree>
    <p:extLst>
      <p:ext uri="{BB962C8B-B14F-4D97-AF65-F5344CB8AC3E}">
        <p14:creationId xmlns:p14="http://schemas.microsoft.com/office/powerpoint/2010/main" val="315925269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参照完整性规则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   若属性（或属性组）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F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是基本关系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的外码它与基本关系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S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的主码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Ks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相对应（基本关系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和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S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不一定是不同的关系） ，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则对于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R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中每个元组在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F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上的值必须为：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或者取空值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F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的每个属性值均为空值）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或者等于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S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中某个元组的主码值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参照完整性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</a:rPr>
              <a:t>关系的完整性</a:t>
            </a:r>
          </a:p>
        </p:txBody>
      </p:sp>
    </p:spTree>
    <p:extLst>
      <p:ext uri="{BB962C8B-B14F-4D97-AF65-F5344CB8AC3E}">
        <p14:creationId xmlns:p14="http://schemas.microsoft.com/office/powerpoint/2010/main" val="2061011776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</a:rPr>
              <a:t>关系数据库概述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27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IBM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公司的</a:t>
            </a:r>
            <a:r>
              <a:rPr lang="en-US" altLang="zh-CN" sz="2400" dirty="0" err="1">
                <a:latin typeface="STHeiti Light" charset="-122"/>
                <a:ea typeface="STHeiti Light" charset="-122"/>
                <a:cs typeface="STHeiti Light" charset="-122"/>
              </a:rPr>
              <a:t>E.F.Codd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于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1970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年提出关系数据模型</a:t>
            </a:r>
            <a:r>
              <a:rPr lang="en-US" altLang="zh-CN" sz="2400" dirty="0" err="1">
                <a:latin typeface="STHeiti Light" charset="-122"/>
                <a:ea typeface="STHeiti Light" charset="-122"/>
                <a:cs typeface="STHeiti Light" charset="-122"/>
              </a:rPr>
              <a:t>E.F.Codd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, “A Relational Model of Data for Large Shared Data Banks”, 《Communication of the ACM》 ,1970</a:t>
            </a: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之后， 提出了关系代数和关系演算的概念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奠定了关系数据库的理论基础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关系数据库系统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是支持关系模型的数据库系统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关系模型由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关系数据结构、关系操作集合和完整性约束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三部分构成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关系数据库目前是各类数据库中最重要、最流行的数据库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关系数据库是本课程的重点</a:t>
            </a:r>
            <a:endParaRPr lang="en-US" altLang="zh-CN" sz="22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关系数据库简介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977992238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针对某一具体关系数据库的约束条件， 反映某一具体应用所涉及的数据必须满足的语义要求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关系模型应提供定义和检验这类完整性的机制，以便用统一的系统的方法处理它们而不需由应用程序承担这一功能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例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:</a:t>
            </a:r>
          </a:p>
          <a:p>
            <a:pPr lvl="1"/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课程（课程号， 课程名， 学分）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“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课程号” 属性必须取唯一值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非主属性“课程名” 也不能取空值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“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学分” 属性只能取值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{1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2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3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， 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4}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用户定义的完整性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AB9E1BD5-E587-43A4-82C9-DAD65FFC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</a:rPr>
              <a:t>关系的完整性</a:t>
            </a:r>
          </a:p>
        </p:txBody>
      </p:sp>
    </p:spTree>
    <p:extLst>
      <p:ext uri="{BB962C8B-B14F-4D97-AF65-F5344CB8AC3E}">
        <p14:creationId xmlns:p14="http://schemas.microsoft.com/office/powerpoint/2010/main" val="476567186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ts val="5400"/>
              </a:lnSpc>
              <a:spcBef>
                <a:spcPts val="0"/>
              </a:spcBef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2.1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关系数据库概述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2.2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2.3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关系的完整性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latin typeface="华文细黑" charset="-122"/>
                <a:ea typeface="华文细黑" charset="-122"/>
              </a:rPr>
              <a:t>2.4</a:t>
            </a:r>
            <a:r>
              <a:rPr lang="zh-CN" altLang="en-US" sz="4000" b="1" dirty="0">
                <a:latin typeface="华文细黑" charset="-122"/>
                <a:ea typeface="华文细黑" charset="-122"/>
              </a:rPr>
              <a:t> 关系代数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2.5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关系演算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2.6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关系数据库管理系统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2988794345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关系代数</a:t>
            </a: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概述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传统的集合运算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专门的关系运算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</a:pPr>
            <a:r>
              <a:rPr lang="zh-CN" altLang="en-US" sz="2400" dirty="0">
                <a:ea typeface="STHeiti Light" charset="-122"/>
              </a:rPr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E3EFAAFA-D992-4109-BED2-FD64990A0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84450432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C726B34D-D4E4-4B7A-9A98-6ECB5BA25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681037"/>
            <a:ext cx="7886700" cy="1009651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概述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858CF7FC-D257-445E-9C6E-FCDFAB2E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关系代数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	一种抽象的查询语言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	用对关系的运算来表达查询</a:t>
            </a:r>
            <a:endParaRPr lang="en-US" altLang="zh-CN" dirty="0">
              <a:ea typeface="STHeiti Light" charset="-122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关系代数运算的三个要素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运算对象：关系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运算结果：关系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运算符：四类</a:t>
            </a:r>
          </a:p>
          <a:p>
            <a:pPr lvl="1" algn="just">
              <a:lnSpc>
                <a:spcPct val="150000"/>
              </a:lnSpc>
              <a:buFontTx/>
              <a:buNone/>
            </a:pPr>
            <a:endParaRPr lang="zh-CN" altLang="en-US" dirty="0">
              <a:ea typeface="STHeiti Light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E5C1FF-13FB-4B4C-BA59-E023B09D9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D1EDB84E-DF48-422A-A45A-8925717EF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CC3586B6-6504-461E-BBC9-4C2942163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150860440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>
            <a:extLst>
              <a:ext uri="{FF2B5EF4-FFF2-40B4-BE49-F238E27FC236}">
                <a16:creationId xmlns:a16="http://schemas.microsoft.com/office/drawing/2014/main" id="{67221EC3-404B-4C12-BEC0-E934AB8AE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423266"/>
            <a:ext cx="7886700" cy="132556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概述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CA1A6455-33EE-40B4-9BEC-4ED7319180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614880"/>
            <a:ext cx="7772400" cy="4618139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运算符（续）</a:t>
            </a:r>
          </a:p>
          <a:p>
            <a:pPr lvl="1" algn="just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ea typeface="STHeiti Light" charset="-122"/>
              </a:rPr>
              <a:t> 集合运算符</a:t>
            </a:r>
          </a:p>
          <a:p>
            <a:pPr lvl="2" algn="just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将关系看成元组的集合</a:t>
            </a:r>
          </a:p>
          <a:p>
            <a:pPr lvl="2" algn="just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运算是从关系的“水平”方向即行的角度来进行</a:t>
            </a:r>
          </a:p>
          <a:p>
            <a:pPr lvl="1" algn="just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ea typeface="STHeiti Light" charset="-122"/>
              </a:rPr>
              <a:t> 专门的关系运算符</a:t>
            </a:r>
          </a:p>
          <a:p>
            <a:pPr lvl="2" algn="just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不仅涉及行而且涉及列</a:t>
            </a:r>
          </a:p>
          <a:p>
            <a:pPr lvl="1" algn="just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ea typeface="STHeiti Light" charset="-122"/>
              </a:rPr>
              <a:t> 算术比较符</a:t>
            </a:r>
          </a:p>
          <a:p>
            <a:pPr lvl="2" algn="just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辅助专门的关系运算符进行操作</a:t>
            </a:r>
          </a:p>
          <a:p>
            <a:pPr lvl="1" algn="just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ea typeface="STHeiti Light" charset="-122"/>
              </a:rPr>
              <a:t>逻辑运算符</a:t>
            </a:r>
          </a:p>
          <a:p>
            <a:pPr lvl="2" algn="just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辅助专门的关系运算符进行操作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3749C6-E5E4-444C-9AA6-1322DECF9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01434589-8180-465E-BDE5-42106BB9F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DD50981B-8D24-487E-A117-6B18B5BD3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620461438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306" name="Group 2">
            <a:extLst>
              <a:ext uri="{FF2B5EF4-FFF2-40B4-BE49-F238E27FC236}">
                <a16:creationId xmlns:a16="http://schemas.microsoft.com/office/drawing/2014/main" id="{CB57F677-6D73-4676-B66E-E7A6BE981646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3124200"/>
          <a:ext cx="7010400" cy="307848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48462425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388208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1385151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7335178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55489912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16247267"/>
                    </a:ext>
                  </a:extLst>
                </a:gridCol>
              </a:tblGrid>
              <a:tr h="304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集合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运算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∪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∩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并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差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交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广义笛卡尔积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比较运算符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＞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≥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≤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＝     ≠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大于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大于等于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小于等于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等于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不等于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36048"/>
                  </a:ext>
                </a:extLst>
              </a:tr>
            </a:tbl>
          </a:graphicData>
        </a:graphic>
      </p:graphicFrame>
      <p:graphicFrame>
        <p:nvGraphicFramePr>
          <p:cNvPr id="354322" name="Group 18">
            <a:extLst>
              <a:ext uri="{FF2B5EF4-FFF2-40B4-BE49-F238E27FC236}">
                <a16:creationId xmlns:a16="http://schemas.microsoft.com/office/drawing/2014/main" id="{385FB582-39CC-412E-85A3-C64569AA18A9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2514600"/>
          <a:ext cx="7010400" cy="6096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385754279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205199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415182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73444204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运算符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含义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运算符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含义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02548"/>
                  </a:ext>
                </a:extLst>
              </a:tr>
            </a:tbl>
          </a:graphicData>
        </a:graphic>
      </p:graphicFrame>
      <p:sp>
        <p:nvSpPr>
          <p:cNvPr id="354336" name="Rectangle 32">
            <a:extLst>
              <a:ext uri="{FF2B5EF4-FFF2-40B4-BE49-F238E27FC236}">
                <a16:creationId xmlns:a16="http://schemas.microsoft.com/office/drawing/2014/main" id="{A43EB473-091E-4F18-975D-54D9665FF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600200"/>
            <a:ext cx="6324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/>
              <a:t>图</a:t>
            </a:r>
            <a:r>
              <a:rPr lang="en-US" altLang="zh-CN" b="1" dirty="0"/>
              <a:t>1 </a:t>
            </a:r>
            <a:r>
              <a:rPr lang="zh-CN" altLang="en-US" b="1" dirty="0"/>
              <a:t>关系代数运算符</a:t>
            </a:r>
            <a:r>
              <a:rPr lang="zh-CN" altLang="en-US" dirty="0"/>
              <a:t> </a:t>
            </a:r>
          </a:p>
        </p:txBody>
      </p:sp>
      <p:sp>
        <p:nvSpPr>
          <p:cNvPr id="354337" name="Rectangle 33">
            <a:extLst>
              <a:ext uri="{FF2B5EF4-FFF2-40B4-BE49-F238E27FC236}">
                <a16:creationId xmlns:a16="http://schemas.microsoft.com/office/drawing/2014/main" id="{CB005A69-8FEC-4C6D-850D-C8D833777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09600"/>
            <a:ext cx="21018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  <a:cs typeface="+mj-cs"/>
              </a:rPr>
              <a:t>概述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  <a:cs typeface="+mj-cs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  <a:cs typeface="+mj-cs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  <a:cs typeface="+mj-cs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77A089-4057-4317-80FD-5292982E9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E8A92EF5-395A-4431-A63C-7411F82A6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F1AA39D6-D473-48D9-8548-C8BD93325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895642095"/>
      </p:ext>
    </p:extLst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330" name="Group 2">
            <a:extLst>
              <a:ext uri="{FF2B5EF4-FFF2-40B4-BE49-F238E27FC236}">
                <a16:creationId xmlns:a16="http://schemas.microsoft.com/office/drawing/2014/main" id="{F4A555D1-A459-4B48-BEB6-5AAC671F1CC6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3048000"/>
          <a:ext cx="7010400" cy="2566416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314658774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7102203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0113598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89764873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6137972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545906061"/>
                    </a:ext>
                  </a:extLst>
                </a:gridCol>
              </a:tblGrid>
              <a:tr h="2438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专门的关系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运算符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σ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π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÷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选择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投影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连接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除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逻辑运算符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∧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∨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非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68941"/>
                  </a:ext>
                </a:extLst>
              </a:tr>
            </a:tbl>
          </a:graphicData>
        </a:graphic>
      </p:graphicFrame>
      <p:graphicFrame>
        <p:nvGraphicFramePr>
          <p:cNvPr id="355346" name="Group 18">
            <a:extLst>
              <a:ext uri="{FF2B5EF4-FFF2-40B4-BE49-F238E27FC236}">
                <a16:creationId xmlns:a16="http://schemas.microsoft.com/office/drawing/2014/main" id="{EFFC7B5E-0E53-42CC-B9BE-904BB8805DB2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2438400"/>
          <a:ext cx="7010400" cy="6096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79750115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9955429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86448141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138716496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运算符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含义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运算符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含义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043331"/>
                  </a:ext>
                </a:extLst>
              </a:tr>
            </a:tbl>
          </a:graphicData>
        </a:graphic>
      </p:graphicFrame>
      <p:sp>
        <p:nvSpPr>
          <p:cNvPr id="355360" name="AutoShape 32">
            <a:extLst>
              <a:ext uri="{FF2B5EF4-FFF2-40B4-BE49-F238E27FC236}">
                <a16:creationId xmlns:a16="http://schemas.microsoft.com/office/drawing/2014/main" id="{7FF28AF0-C6C9-44CB-90D1-86897016C36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 flipV="1">
            <a:off x="3213100" y="4178300"/>
            <a:ext cx="203200" cy="381000"/>
          </a:xfrm>
          <a:prstGeom prst="flowChartCollat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5361" name="Rectangle 33">
            <a:extLst>
              <a:ext uri="{FF2B5EF4-FFF2-40B4-BE49-F238E27FC236}">
                <a16:creationId xmlns:a16="http://schemas.microsoft.com/office/drawing/2014/main" id="{70B89024-F9BC-4470-A2C5-3ED94C650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676400"/>
            <a:ext cx="5943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/>
              <a:t>图</a:t>
            </a:r>
            <a:r>
              <a:rPr lang="en-US" altLang="zh-CN" b="1" dirty="0"/>
              <a:t>2  </a:t>
            </a:r>
            <a:r>
              <a:rPr lang="zh-CN" altLang="en-US" b="1" dirty="0"/>
              <a:t>关系代数运算符（续）</a:t>
            </a:r>
            <a:r>
              <a:rPr lang="zh-CN" altLang="en-US" dirty="0"/>
              <a:t> </a:t>
            </a:r>
          </a:p>
        </p:txBody>
      </p:sp>
      <p:sp>
        <p:nvSpPr>
          <p:cNvPr id="355362" name="Rectangle 34">
            <a:extLst>
              <a:ext uri="{FF2B5EF4-FFF2-40B4-BE49-F238E27FC236}">
                <a16:creationId xmlns:a16="http://schemas.microsoft.com/office/drawing/2014/main" id="{47D715D1-2A4F-46E9-A8B5-45AE5F993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09600"/>
            <a:ext cx="7620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  <a:cs typeface="+mj-cs"/>
              </a:rPr>
              <a:t>概述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  <a:cs typeface="+mj-cs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  <a:cs typeface="+mj-cs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  <a:cs typeface="+mj-cs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8B6802-FB85-45E4-B187-33603B37D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17651CF3-BE2B-4AF4-8EAB-9FD35CC75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5318AAED-D827-4966-A8AD-023AC9F23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710549853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>
            <a:extLst>
              <a:ext uri="{FF2B5EF4-FFF2-40B4-BE49-F238E27FC236}">
                <a16:creationId xmlns:a16="http://schemas.microsoft.com/office/drawing/2014/main" id="{F7FE44E8-7361-4973-9191-9B16E3F7ED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概述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367F8D76-99E3-4611-A5A1-5593344DCE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关系代数运算的分类</a:t>
            </a:r>
          </a:p>
          <a:p>
            <a:pPr lvl="1" eaLnBrk="0" hangingPunct="0">
              <a:lnSpc>
                <a:spcPct val="150000"/>
              </a:lnSpc>
              <a:buFontTx/>
              <a:buNone/>
            </a:pPr>
            <a:r>
              <a:rPr lang="zh-CN" altLang="en-US" dirty="0">
                <a:ea typeface="STHeiti Light" charset="-122"/>
              </a:rPr>
              <a:t>	 传统的集合运算</a:t>
            </a:r>
          </a:p>
          <a:p>
            <a:pPr lvl="2" algn="just">
              <a:lnSpc>
                <a:spcPct val="150000"/>
              </a:lnSpc>
              <a:buFontTx/>
              <a:buNone/>
            </a:pPr>
            <a:r>
              <a:rPr lang="zh-CN" altLang="en-US" sz="2400" dirty="0">
                <a:ea typeface="STHeiti Light" charset="-122"/>
              </a:rPr>
              <a:t>            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并、差、交、广义笛卡尔积</a:t>
            </a:r>
          </a:p>
          <a:p>
            <a:pPr lvl="1" algn="just">
              <a:lnSpc>
                <a:spcPct val="150000"/>
              </a:lnSpc>
              <a:buFontTx/>
              <a:buNone/>
            </a:pPr>
            <a:r>
              <a:rPr lang="zh-CN" altLang="en-US" dirty="0">
                <a:ea typeface="STHeiti Light" charset="-122"/>
              </a:rPr>
              <a:t>	 专门的关系运算</a:t>
            </a:r>
          </a:p>
          <a:p>
            <a:pPr lvl="2" algn="just">
              <a:lnSpc>
                <a:spcPct val="150000"/>
              </a:lnSpc>
              <a:buFontTx/>
              <a:buNone/>
            </a:pPr>
            <a:r>
              <a:rPr lang="zh-CN" altLang="en-US" sz="2400" dirty="0">
                <a:ea typeface="STHeiti Light" charset="-122"/>
              </a:rPr>
              <a:t>            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选择、投影、连接、除</a:t>
            </a:r>
          </a:p>
          <a:p>
            <a:pPr>
              <a:buFont typeface="Monotype Sorts" pitchFamily="2" charset="2"/>
              <a:buNone/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191652-0B9E-47A6-A81E-C60EB116C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EDC1C9A4-42FF-4767-A285-4D2286A1B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03449DD7-2419-42F2-8A70-56C5211C7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920101205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>
            <a:extLst>
              <a:ext uri="{FF2B5EF4-FFF2-40B4-BE49-F238E27FC236}">
                <a16:creationId xmlns:a16="http://schemas.microsoft.com/office/drawing/2014/main" id="{7CB7A810-6517-4F57-A865-07D4F6068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传统的集合运算</a:t>
            </a:r>
          </a:p>
        </p:txBody>
      </p:sp>
      <p:sp>
        <p:nvSpPr>
          <p:cNvPr id="362499" name="Rectangle 3">
            <a:extLst>
              <a:ext uri="{FF2B5EF4-FFF2-40B4-BE49-F238E27FC236}">
                <a16:creationId xmlns:a16="http://schemas.microsoft.com/office/drawing/2014/main" id="{92994AEC-C6B1-4F11-B48F-E1DEFEC21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9438" indent="-476250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并</a:t>
            </a:r>
          </a:p>
          <a:p>
            <a:pPr marL="579438" indent="-476250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交</a:t>
            </a:r>
          </a:p>
          <a:p>
            <a:pPr marL="579438" indent="-476250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差</a:t>
            </a:r>
          </a:p>
          <a:p>
            <a:pPr marL="579438" indent="-476250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广义笛卡尔积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4AC798-2A59-4D88-8446-4F89F66BF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8C2A0C89-78AC-47F5-BD5F-452A0C27A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669D34BB-2A8F-491B-B567-B54F2828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224060676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>
            <a:extLst>
              <a:ext uri="{FF2B5EF4-FFF2-40B4-BE49-F238E27FC236}">
                <a16:creationId xmlns:a16="http://schemas.microsoft.com/office/drawing/2014/main" id="{C3304C71-727E-4CD0-BAF5-0C97DCCA5A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并（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Union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3523" name="Rectangle 3">
                <a:extLst>
                  <a:ext uri="{FF2B5EF4-FFF2-40B4-BE49-F238E27FC236}">
                    <a16:creationId xmlns:a16="http://schemas.microsoft.com/office/drawing/2014/main" id="{4B49EF91-33BB-4373-84CD-4B3E7BCB04A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ea typeface="STHeiti Light" charset="-122"/>
                  </a:rPr>
                  <a:t> R</a:t>
                </a:r>
                <a:r>
                  <a:rPr lang="zh-CN" altLang="en-US" sz="2400" dirty="0">
                    <a:ea typeface="STHeiti Light" charset="-122"/>
                  </a:rPr>
                  <a:t>和</a:t>
                </a:r>
                <a:r>
                  <a:rPr lang="en-US" altLang="zh-CN" sz="2400" dirty="0">
                    <a:ea typeface="STHeiti Light" charset="-122"/>
                  </a:rPr>
                  <a:t>S</a:t>
                </a: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具有相同的属性个数</a:t>
                </a: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相应的属性取自同一个域</a:t>
                </a:r>
              </a:p>
              <a:p>
                <a:pPr algn="just">
                  <a:buFont typeface="Wingdings" panose="05000000000000000000" pitchFamily="2" charset="2"/>
                  <a:buChar char="p"/>
                </a:pPr>
                <a:endParaRPr lang="zh-CN" altLang="en-US" sz="2400" dirty="0">
                  <a:ea typeface="STHeiti Light" charset="-122"/>
                </a:endParaRPr>
              </a:p>
              <a:p>
                <a:pPr algn="just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ea typeface="STHeiti Light" charset="-122"/>
                  </a:rPr>
                  <a:t> R∪S </a:t>
                </a: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 由属于</a:t>
                </a:r>
                <a:r>
                  <a:rPr lang="en-US" altLang="zh-CN" dirty="0">
                    <a:ea typeface="STHeiti Light" charset="-122"/>
                  </a:rPr>
                  <a:t>R</a:t>
                </a:r>
                <a:r>
                  <a:rPr lang="zh-CN" altLang="en-US" dirty="0">
                    <a:ea typeface="STHeiti Light" charset="-122"/>
                  </a:rPr>
                  <a:t>或属于</a:t>
                </a:r>
                <a:r>
                  <a:rPr lang="en-US" altLang="zh-CN" dirty="0">
                    <a:ea typeface="STHeiti Light" charset="-122"/>
                  </a:rPr>
                  <a:t>S</a:t>
                </a:r>
                <a:r>
                  <a:rPr lang="zh-CN" altLang="en-US" dirty="0">
                    <a:ea typeface="STHeiti Light" charset="-122"/>
                  </a:rPr>
                  <a:t>的元组组成</a:t>
                </a:r>
                <a:endParaRPr lang="en-US" altLang="zh-CN" dirty="0">
                  <a:ea typeface="STHeiti Light" charset="-122"/>
                </a:endParaRP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endParaRPr lang="zh-CN" altLang="en-US" dirty="0">
                  <a:ea typeface="STHeiti Light" charset="-122"/>
                </a:endParaRPr>
              </a:p>
              <a:p>
                <a:pPr lvl="1" algn="just">
                  <a:buFontTx/>
                  <a:buNone/>
                </a:pPr>
                <a:r>
                  <a:rPr lang="zh-CN" altLang="en-US" dirty="0">
                    <a:ea typeface="STHeiti Light" charset="-12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∪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= {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|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𝑅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∨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}</m:t>
                    </m:r>
                  </m:oMath>
                </a14:m>
                <a:endParaRPr lang="en-US" altLang="zh-CN" dirty="0">
                  <a:ea typeface="STHeiti Light" charset="-122"/>
                </a:endParaRPr>
              </a:p>
            </p:txBody>
          </p:sp>
        </mc:Choice>
        <mc:Fallback xmlns="">
          <p:sp>
            <p:nvSpPr>
              <p:cNvPr id="363523" name="Rectangle 3">
                <a:extLst>
                  <a:ext uri="{FF2B5EF4-FFF2-40B4-BE49-F238E27FC236}">
                    <a16:creationId xmlns:a16="http://schemas.microsoft.com/office/drawing/2014/main" id="{4B49EF91-33BB-4373-84CD-4B3E7BCB0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05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C897EC3-CE84-4C96-A1A0-A0B177218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67F6582B-42E8-4F44-A553-257434DA8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8CB16190-95AF-4559-ADFC-DFDF35DC3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803972054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795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</a:rPr>
              <a:t>关系数据库概述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关系数据结构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一张扁平的二维表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可以描述现实世界中的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实体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以及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实体间的各种关系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关系操作集合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集合操作方式（操作对象和结果都是集合）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操作包括：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选择、投影、连接、除、并、交、差等查询操作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增、删、改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操作两部分构成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结构化查询语言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SQL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, Structured Query Language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）是关系数据库操作的标准语言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342900" indent="-342900">
              <a:buFont typeface="Wingdings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完整性约束</a:t>
            </a:r>
            <a:endParaRPr lang="en-US" altLang="zh-CN" sz="24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实体完整性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参照完整性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 marL="800100" lvl="1" indent="-342900"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用户定义的完整性</a:t>
            </a:r>
            <a:endParaRPr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关系数据库简介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1AD58A29-9CCA-4EAD-ADA0-0E260D28E843}"/>
              </a:ext>
            </a:extLst>
          </p:cNvPr>
          <p:cNvSpPr/>
          <p:nvPr/>
        </p:nvSpPr>
        <p:spPr>
          <a:xfrm>
            <a:off x="3036815" y="5578679"/>
            <a:ext cx="388106" cy="51977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764304-E492-480A-9833-2CC17F6293BF}"/>
              </a:ext>
            </a:extLst>
          </p:cNvPr>
          <p:cNvSpPr txBox="1"/>
          <p:nvPr/>
        </p:nvSpPr>
        <p:spPr>
          <a:xfrm>
            <a:off x="3506598" y="562957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由关系系统自动支持，必须满足</a:t>
            </a:r>
          </a:p>
        </p:txBody>
      </p:sp>
    </p:spTree>
    <p:extLst>
      <p:ext uri="{BB962C8B-B14F-4D97-AF65-F5344CB8AC3E}">
        <p14:creationId xmlns:p14="http://schemas.microsoft.com/office/powerpoint/2010/main" val="1119188090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>
            <a:extLst>
              <a:ext uri="{FF2B5EF4-FFF2-40B4-BE49-F238E27FC236}">
                <a16:creationId xmlns:a16="http://schemas.microsoft.com/office/drawing/2014/main" id="{0E80F126-EB88-40A5-AC79-181362554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</p:txBody>
      </p:sp>
      <p:graphicFrame>
        <p:nvGraphicFramePr>
          <p:cNvPr id="364547" name="Group 3">
            <a:extLst>
              <a:ext uri="{FF2B5EF4-FFF2-40B4-BE49-F238E27FC236}">
                <a16:creationId xmlns:a16="http://schemas.microsoft.com/office/drawing/2014/main" id="{461B0195-A6F1-400E-805C-233625EF6A9B}"/>
              </a:ext>
            </a:extLst>
          </p:cNvPr>
          <p:cNvGraphicFramePr>
            <a:graphicFrameLocks noGrp="1"/>
          </p:cNvGraphicFramePr>
          <p:nvPr/>
        </p:nvGraphicFramePr>
        <p:xfrm>
          <a:off x="1676400" y="1828800"/>
          <a:ext cx="2743200" cy="207264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9043274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20355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75258385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650865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195755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274045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568663"/>
                  </a:ext>
                </a:extLst>
              </a:tr>
            </a:tbl>
          </a:graphicData>
        </a:graphic>
      </p:graphicFrame>
      <p:graphicFrame>
        <p:nvGraphicFramePr>
          <p:cNvPr id="364571" name="Group 27">
            <a:extLst>
              <a:ext uri="{FF2B5EF4-FFF2-40B4-BE49-F238E27FC236}">
                <a16:creationId xmlns:a16="http://schemas.microsoft.com/office/drawing/2014/main" id="{AFD10A70-0183-4BCA-B248-C44FD909FB06}"/>
              </a:ext>
            </a:extLst>
          </p:cNvPr>
          <p:cNvGraphicFramePr>
            <a:graphicFrameLocks noGrp="1"/>
          </p:cNvGraphicFramePr>
          <p:nvPr/>
        </p:nvGraphicFramePr>
        <p:xfrm>
          <a:off x="5867400" y="2819400"/>
          <a:ext cx="2743200" cy="260604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10177770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774488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53580523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328740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722412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298167"/>
                  </a:ext>
                </a:extLst>
              </a:tr>
              <a:tr h="488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824247"/>
                  </a:ext>
                </a:extLst>
              </a:tr>
              <a:tr h="504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432461"/>
                  </a:ext>
                </a:extLst>
              </a:tr>
            </a:tbl>
          </a:graphicData>
        </a:graphic>
      </p:graphicFrame>
      <p:graphicFrame>
        <p:nvGraphicFramePr>
          <p:cNvPr id="364599" name="Group 55">
            <a:extLst>
              <a:ext uri="{FF2B5EF4-FFF2-40B4-BE49-F238E27FC236}">
                <a16:creationId xmlns:a16="http://schemas.microsoft.com/office/drawing/2014/main" id="{22737B18-C35B-47ED-B48A-EE90A29B5F98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419600"/>
          <a:ext cx="2667000" cy="207264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3610514468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447385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94879601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598382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911640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34613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224097"/>
                  </a:ext>
                </a:extLst>
              </a:tr>
            </a:tbl>
          </a:graphicData>
        </a:graphic>
      </p:graphicFrame>
      <p:sp>
        <p:nvSpPr>
          <p:cNvPr id="364623" name="Rectangle 79">
            <a:extLst>
              <a:ext uri="{FF2B5EF4-FFF2-40B4-BE49-F238E27FC236}">
                <a16:creationId xmlns:a16="http://schemas.microsoft.com/office/drawing/2014/main" id="{A3AEEE63-E617-4377-93A7-B4BEC45DD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6000"/>
            <a:ext cx="304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R</a:t>
            </a:r>
          </a:p>
        </p:txBody>
      </p:sp>
      <p:sp>
        <p:nvSpPr>
          <p:cNvPr id="364624" name="Rectangle 80">
            <a:extLst>
              <a:ext uri="{FF2B5EF4-FFF2-40B4-BE49-F238E27FC236}">
                <a16:creationId xmlns:a16="http://schemas.microsoft.com/office/drawing/2014/main" id="{316FA4E2-E109-4C8E-80B6-3CC103924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800600"/>
            <a:ext cx="304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S</a:t>
            </a:r>
          </a:p>
        </p:txBody>
      </p:sp>
      <p:sp>
        <p:nvSpPr>
          <p:cNvPr id="364625" name="Rectangle 81">
            <a:extLst>
              <a:ext uri="{FF2B5EF4-FFF2-40B4-BE49-F238E27FC236}">
                <a16:creationId xmlns:a16="http://schemas.microsoft.com/office/drawing/2014/main" id="{8961BBE1-E7A2-4F73-9291-1B408EF88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505200"/>
            <a:ext cx="838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R</a:t>
            </a:r>
            <a:r>
              <a:rPr lang="en-US" altLang="zh-CN" b="1"/>
              <a:t>∪</a:t>
            </a:r>
            <a:r>
              <a:rPr lang="en-US" altLang="zh-CN" b="1" i="1"/>
              <a:t>S</a:t>
            </a:r>
            <a:r>
              <a:rPr lang="en-US" altLang="zh-CN"/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56C9C8-6E8F-4072-BCE1-49BBF7AFE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4A86FB4D-F7D3-41B4-B268-2BE0AF2B3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12" name="文本框 22">
            <a:extLst>
              <a:ext uri="{FF2B5EF4-FFF2-40B4-BE49-F238E27FC236}">
                <a16:creationId xmlns:a16="http://schemas.microsoft.com/office/drawing/2014/main" id="{2ACC6F6A-97CC-4EC5-91D8-FD3406B3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65414668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>
            <a:extLst>
              <a:ext uri="{FF2B5EF4-FFF2-40B4-BE49-F238E27FC236}">
                <a16:creationId xmlns:a16="http://schemas.microsoft.com/office/drawing/2014/main" id="{B4C094DD-35A3-4A2C-96D2-12809FEB5D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交（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Intersection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619" name="Rectangle 3">
                <a:extLst>
                  <a:ext uri="{FF2B5EF4-FFF2-40B4-BE49-F238E27FC236}">
                    <a16:creationId xmlns:a16="http://schemas.microsoft.com/office/drawing/2014/main" id="{253F03AE-3E1E-4797-BD20-91169E938DB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ea typeface="STHeiti Light" charset="-122"/>
                  </a:rPr>
                  <a:t>R</a:t>
                </a:r>
                <a:r>
                  <a:rPr lang="zh-CN" altLang="en-US" sz="2400" dirty="0">
                    <a:ea typeface="STHeiti Light" charset="-122"/>
                  </a:rPr>
                  <a:t>和</a:t>
                </a:r>
                <a:r>
                  <a:rPr lang="en-US" altLang="zh-CN" sz="2400" dirty="0">
                    <a:ea typeface="STHeiti Light" charset="-122"/>
                  </a:rPr>
                  <a:t>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具有相同的属性个数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相应的属性取自同一个域</a:t>
                </a:r>
              </a:p>
              <a:p>
                <a:pPr algn="just">
                  <a:buFont typeface="Wingdings" panose="05000000000000000000" pitchFamily="2" charset="2"/>
                  <a:buChar char="p"/>
                </a:pPr>
                <a:endParaRPr lang="zh-CN" altLang="en-US" sz="2400" dirty="0">
                  <a:ea typeface="STHeiti Light" charset="-122"/>
                </a:endParaRPr>
              </a:p>
              <a:p>
                <a:pPr algn="just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ea typeface="STHeiti Light" charset="-122"/>
                  </a:rPr>
                  <a:t>R∩S</a:t>
                </a: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由既属于</a:t>
                </a:r>
                <a:r>
                  <a:rPr lang="en-US" altLang="zh-CN" dirty="0">
                    <a:ea typeface="STHeiti Light" charset="-122"/>
                  </a:rPr>
                  <a:t>R</a:t>
                </a:r>
                <a:r>
                  <a:rPr lang="zh-CN" altLang="en-US" dirty="0">
                    <a:ea typeface="STHeiti Light" charset="-122"/>
                  </a:rPr>
                  <a:t>又属于</a:t>
                </a:r>
                <a:r>
                  <a:rPr lang="en-US" altLang="zh-CN" dirty="0">
                    <a:ea typeface="STHeiti Light" charset="-122"/>
                  </a:rPr>
                  <a:t>S</a:t>
                </a:r>
                <a:r>
                  <a:rPr lang="zh-CN" altLang="en-US" dirty="0">
                    <a:ea typeface="STHeiti Light" charset="-122"/>
                  </a:rPr>
                  <a:t>的元组组成</a:t>
                </a:r>
                <a:endParaRPr lang="en-US" altLang="zh-CN" dirty="0">
                  <a:ea typeface="STHeiti Light" charset="-122"/>
                </a:endParaRP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endParaRPr lang="zh-CN" altLang="en-US" dirty="0">
                  <a:ea typeface="STHeiti Light" charset="-122"/>
                </a:endParaRPr>
              </a:p>
              <a:p>
                <a:pPr lvl="1" algn="just">
                  <a:buFontTx/>
                  <a:buNone/>
                </a:pPr>
                <a:r>
                  <a:rPr lang="zh-CN" altLang="en-US" dirty="0">
                    <a:ea typeface="STHeiti Light" charset="-122"/>
                  </a:rPr>
                  <a:t>		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∩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= {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|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𝑅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∧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THeiti Light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STHeiti Light" charset="-122"/>
                      </a:rPr>
                      <m:t> }</m:t>
                    </m:r>
                  </m:oMath>
                </a14:m>
                <a:endParaRPr lang="en-US" altLang="zh-CN" dirty="0">
                  <a:ea typeface="STHeiti Light" charset="-122"/>
                </a:endParaRPr>
              </a:p>
              <a:p>
                <a:pPr lvl="1" algn="just">
                  <a:buFontTx/>
                  <a:buNone/>
                </a:pPr>
                <a:r>
                  <a:rPr lang="en-US" altLang="zh-CN" dirty="0">
                    <a:ea typeface="STHeiti Light" charset="-122"/>
                  </a:rPr>
                  <a:t>        </a:t>
                </a:r>
              </a:p>
            </p:txBody>
          </p:sp>
        </mc:Choice>
        <mc:Fallback xmlns="">
          <p:sp>
            <p:nvSpPr>
              <p:cNvPr id="367619" name="Rectangle 3">
                <a:extLst>
                  <a:ext uri="{FF2B5EF4-FFF2-40B4-BE49-F238E27FC236}">
                    <a16:creationId xmlns:a16="http://schemas.microsoft.com/office/drawing/2014/main" id="{253F03AE-3E1E-4797-BD20-91169E938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05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C71DF8E-E29A-4F7E-9193-8DDB747B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8BE52FED-41C2-420D-98AE-46F0E4F57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8E710D9D-88B5-4797-A5F0-1191125BA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53269998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id="{113F47FF-71A0-42A5-8A37-5FBA665FC1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交 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graphicFrame>
        <p:nvGraphicFramePr>
          <p:cNvPr id="368643" name="Group 3">
            <a:extLst>
              <a:ext uri="{FF2B5EF4-FFF2-40B4-BE49-F238E27FC236}">
                <a16:creationId xmlns:a16="http://schemas.microsoft.com/office/drawing/2014/main" id="{0CA4757E-BEDE-4BC3-93CD-2ECBB5DA03A5}"/>
              </a:ext>
            </a:extLst>
          </p:cNvPr>
          <p:cNvGraphicFramePr>
            <a:graphicFrameLocks noGrp="1"/>
          </p:cNvGraphicFramePr>
          <p:nvPr/>
        </p:nvGraphicFramePr>
        <p:xfrm>
          <a:off x="1676400" y="1828800"/>
          <a:ext cx="2743200" cy="207264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199773011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243859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19221701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509234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423684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29496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936859"/>
                  </a:ext>
                </a:extLst>
              </a:tr>
            </a:tbl>
          </a:graphicData>
        </a:graphic>
      </p:graphicFrame>
      <p:graphicFrame>
        <p:nvGraphicFramePr>
          <p:cNvPr id="368667" name="Group 27">
            <a:extLst>
              <a:ext uri="{FF2B5EF4-FFF2-40B4-BE49-F238E27FC236}">
                <a16:creationId xmlns:a16="http://schemas.microsoft.com/office/drawing/2014/main" id="{3D92E21F-FF0C-4164-86E8-CCA3BC2D3883}"/>
              </a:ext>
            </a:extLst>
          </p:cNvPr>
          <p:cNvGraphicFramePr>
            <a:graphicFrameLocks noGrp="1"/>
          </p:cNvGraphicFramePr>
          <p:nvPr/>
        </p:nvGraphicFramePr>
        <p:xfrm>
          <a:off x="5867400" y="2819400"/>
          <a:ext cx="2743200" cy="15544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371761558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208887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51520638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990358"/>
                  </a:ext>
                </a:extLst>
              </a:tr>
              <a:tr h="488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942694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212498"/>
                  </a:ext>
                </a:extLst>
              </a:tr>
            </a:tbl>
          </a:graphicData>
        </a:graphic>
      </p:graphicFrame>
      <p:graphicFrame>
        <p:nvGraphicFramePr>
          <p:cNvPr id="368687" name="Group 47">
            <a:extLst>
              <a:ext uri="{FF2B5EF4-FFF2-40B4-BE49-F238E27FC236}">
                <a16:creationId xmlns:a16="http://schemas.microsoft.com/office/drawing/2014/main" id="{4D641E81-DE4C-4BD6-B24F-A4F642263F29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419600"/>
          <a:ext cx="2667000" cy="207264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1700502985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98235460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198595874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81450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21386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342476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910753"/>
                  </a:ext>
                </a:extLst>
              </a:tr>
            </a:tbl>
          </a:graphicData>
        </a:graphic>
      </p:graphicFrame>
      <p:sp>
        <p:nvSpPr>
          <p:cNvPr id="368711" name="Rectangle 71">
            <a:extLst>
              <a:ext uri="{FF2B5EF4-FFF2-40B4-BE49-F238E27FC236}">
                <a16:creationId xmlns:a16="http://schemas.microsoft.com/office/drawing/2014/main" id="{58225271-4844-4078-9539-C492A226E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6000"/>
            <a:ext cx="304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R</a:t>
            </a:r>
          </a:p>
        </p:txBody>
      </p:sp>
      <p:sp>
        <p:nvSpPr>
          <p:cNvPr id="368712" name="Rectangle 72">
            <a:extLst>
              <a:ext uri="{FF2B5EF4-FFF2-40B4-BE49-F238E27FC236}">
                <a16:creationId xmlns:a16="http://schemas.microsoft.com/office/drawing/2014/main" id="{10403F93-41A2-4374-AA18-9474F8A5B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800600"/>
            <a:ext cx="304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S</a:t>
            </a:r>
          </a:p>
        </p:txBody>
      </p:sp>
      <p:sp>
        <p:nvSpPr>
          <p:cNvPr id="368713" name="Rectangle 73">
            <a:extLst>
              <a:ext uri="{FF2B5EF4-FFF2-40B4-BE49-F238E27FC236}">
                <a16:creationId xmlns:a16="http://schemas.microsoft.com/office/drawing/2014/main" id="{F8162B99-DFBB-45C9-8E10-B3D87583B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505200"/>
            <a:ext cx="838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R </a:t>
            </a:r>
            <a:r>
              <a:rPr lang="en-US" altLang="zh-CN" sz="3200" b="1"/>
              <a:t>∩</a:t>
            </a:r>
            <a:r>
              <a:rPr lang="en-US" altLang="zh-CN" b="1" i="1"/>
              <a:t> S</a:t>
            </a:r>
            <a:r>
              <a:rPr lang="en-US" altLang="zh-CN"/>
              <a:t> </a:t>
            </a:r>
          </a:p>
        </p:txBody>
      </p:sp>
      <p:sp>
        <p:nvSpPr>
          <p:cNvPr id="368714" name="Rectangle 74">
            <a:extLst>
              <a:ext uri="{FF2B5EF4-FFF2-40B4-BE49-F238E27FC236}">
                <a16:creationId xmlns:a16="http://schemas.microsoft.com/office/drawing/2014/main" id="{A666A04D-AFF4-4083-B993-59F54A048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320040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A23490-E8C3-48F8-88C3-CCA38B079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06F5DF3E-7142-46F7-980B-67643D08E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CF321E43-57FC-4CBF-A0B6-A6042DA62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831898610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>
            <a:extLst>
              <a:ext uri="{FF2B5EF4-FFF2-40B4-BE49-F238E27FC236}">
                <a16:creationId xmlns:a16="http://schemas.microsoft.com/office/drawing/2014/main" id="{42D92EDB-1339-410C-B594-334576048B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3.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差（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Difference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571" name="Rectangle 3">
                <a:extLst>
                  <a:ext uri="{FF2B5EF4-FFF2-40B4-BE49-F238E27FC236}">
                    <a16:creationId xmlns:a16="http://schemas.microsoft.com/office/drawing/2014/main" id="{411BFA7D-3AED-4759-AB96-3EADFA43C2A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ea typeface="STHeiti Light" charset="-122"/>
                  </a:rPr>
                  <a:t>R</a:t>
                </a:r>
                <a:r>
                  <a:rPr lang="zh-CN" altLang="en-US" sz="2400" dirty="0">
                    <a:ea typeface="STHeiti Light" charset="-122"/>
                  </a:rPr>
                  <a:t>和</a:t>
                </a:r>
                <a:r>
                  <a:rPr lang="en-US" altLang="zh-CN" sz="2400" dirty="0">
                    <a:ea typeface="STHeiti Light" charset="-122"/>
                  </a:rPr>
                  <a:t>S</a:t>
                </a: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具有相同的属性个数</a:t>
                </a: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相应的属性取自同一个域</a:t>
                </a:r>
              </a:p>
              <a:p>
                <a:pPr algn="just">
                  <a:buFont typeface="Wingdings" panose="05000000000000000000" pitchFamily="2" charset="2"/>
                  <a:buChar char="p"/>
                </a:pPr>
                <a:endParaRPr lang="zh-CN" altLang="en-US" sz="2400" dirty="0">
                  <a:ea typeface="STHeiti Light" charset="-122"/>
                </a:endParaRPr>
              </a:p>
              <a:p>
                <a:pPr algn="just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ea typeface="STHeiti Light" charset="-122"/>
                  </a:rPr>
                  <a:t>R - S </a:t>
                </a: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由属于</a:t>
                </a:r>
                <a:r>
                  <a:rPr lang="en-US" altLang="zh-CN" dirty="0">
                    <a:ea typeface="STHeiti Light" charset="-122"/>
                  </a:rPr>
                  <a:t>R</a:t>
                </a:r>
                <a:r>
                  <a:rPr lang="zh-CN" altLang="en-US" dirty="0">
                    <a:ea typeface="STHeiti Light" charset="-122"/>
                  </a:rPr>
                  <a:t>而不属于</a:t>
                </a:r>
                <a:r>
                  <a:rPr lang="en-US" altLang="zh-CN" dirty="0">
                    <a:ea typeface="STHeiti Light" charset="-122"/>
                  </a:rPr>
                  <a:t>S</a:t>
                </a:r>
                <a:r>
                  <a:rPr lang="zh-CN" altLang="en-US" dirty="0">
                    <a:ea typeface="STHeiti Light" charset="-122"/>
                  </a:rPr>
                  <a:t>的所有元组组成</a:t>
                </a:r>
                <a:endParaRPr lang="en-US" altLang="zh-CN" dirty="0">
                  <a:ea typeface="STHeiti Light" charset="-122"/>
                </a:endParaRPr>
              </a:p>
              <a:p>
                <a:pPr lvl="1" algn="just">
                  <a:buFont typeface="Wingdings" panose="05000000000000000000" pitchFamily="2" charset="2"/>
                  <a:buChar char="p"/>
                </a:pPr>
                <a:endParaRPr lang="zh-CN" altLang="en-US" dirty="0">
                  <a:ea typeface="STHeiti Light" charset="-122"/>
                </a:endParaRPr>
              </a:p>
              <a:p>
                <a:pPr algn="just">
                  <a:buFont typeface="Monotype Sorts" pitchFamily="2" charset="2"/>
                  <a:buNone/>
                </a:pPr>
                <a:r>
                  <a:rPr lang="zh-CN" altLang="en-US" sz="2400" dirty="0">
                    <a:ea typeface="STHeiti Light" charset="-122"/>
                  </a:rPr>
                  <a:t>                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𝑅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 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 = {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|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𝑅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∧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  <a:sym typeface="Symbol" panose="05050102010706020507" pitchFamily="18" charset="2"/>
                      </a:rPr>
                      <m:t>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}</m:t>
                    </m:r>
                  </m:oMath>
                </a14:m>
                <a:endParaRPr lang="en-US" altLang="zh-CN" sz="2400" dirty="0">
                  <a:ea typeface="STHeiti Light" charset="-122"/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65571" name="Rectangle 3">
                <a:extLst>
                  <a:ext uri="{FF2B5EF4-FFF2-40B4-BE49-F238E27FC236}">
                    <a16:creationId xmlns:a16="http://schemas.microsoft.com/office/drawing/2014/main" id="{411BFA7D-3AED-4759-AB96-3EADFA43C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05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6DFA4381-450B-4E16-9AD8-74BDDBE44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03523854-E0B3-489F-9478-620D4DFDF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DFD7583A-A389-4E2D-A827-A5BADB2D0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4048188408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>
            <a:extLst>
              <a:ext uri="{FF2B5EF4-FFF2-40B4-BE49-F238E27FC236}">
                <a16:creationId xmlns:a16="http://schemas.microsoft.com/office/drawing/2014/main" id="{0A568848-E49A-47D0-9D67-2F5C0E1CE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差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graphicFrame>
        <p:nvGraphicFramePr>
          <p:cNvPr id="366595" name="Group 3">
            <a:extLst>
              <a:ext uri="{FF2B5EF4-FFF2-40B4-BE49-F238E27FC236}">
                <a16:creationId xmlns:a16="http://schemas.microsoft.com/office/drawing/2014/main" id="{BE5311AE-A55B-46E2-98BB-CB5436BA5C19}"/>
              </a:ext>
            </a:extLst>
          </p:cNvPr>
          <p:cNvGraphicFramePr>
            <a:graphicFrameLocks noGrp="1"/>
          </p:cNvGraphicFramePr>
          <p:nvPr/>
        </p:nvGraphicFramePr>
        <p:xfrm>
          <a:off x="1676400" y="1828800"/>
          <a:ext cx="2743200" cy="207264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3627951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535335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41644083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353678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92235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904325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780094"/>
                  </a:ext>
                </a:extLst>
              </a:tr>
            </a:tbl>
          </a:graphicData>
        </a:graphic>
      </p:graphicFrame>
      <p:graphicFrame>
        <p:nvGraphicFramePr>
          <p:cNvPr id="366619" name="Group 27">
            <a:extLst>
              <a:ext uri="{FF2B5EF4-FFF2-40B4-BE49-F238E27FC236}">
                <a16:creationId xmlns:a16="http://schemas.microsoft.com/office/drawing/2014/main" id="{148D7A4F-3D83-402F-BBE4-FD4BECFEAB2C}"/>
              </a:ext>
            </a:extLst>
          </p:cNvPr>
          <p:cNvGraphicFramePr>
            <a:graphicFrameLocks noGrp="1"/>
          </p:cNvGraphicFramePr>
          <p:nvPr/>
        </p:nvGraphicFramePr>
        <p:xfrm>
          <a:off x="5867400" y="3429000"/>
          <a:ext cx="2743200" cy="103632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5978370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202564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69253612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071719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287694"/>
                  </a:ext>
                </a:extLst>
              </a:tr>
            </a:tbl>
          </a:graphicData>
        </a:graphic>
      </p:graphicFrame>
      <p:graphicFrame>
        <p:nvGraphicFramePr>
          <p:cNvPr id="366635" name="Group 43">
            <a:extLst>
              <a:ext uri="{FF2B5EF4-FFF2-40B4-BE49-F238E27FC236}">
                <a16:creationId xmlns:a16="http://schemas.microsoft.com/office/drawing/2014/main" id="{CA08CE5D-6AC2-4731-9530-C67F6856F0BC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419600"/>
          <a:ext cx="2667000" cy="207264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424166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239096459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508064873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708107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88774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535373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464645"/>
                  </a:ext>
                </a:extLst>
              </a:tr>
            </a:tbl>
          </a:graphicData>
        </a:graphic>
      </p:graphicFrame>
      <p:sp>
        <p:nvSpPr>
          <p:cNvPr id="366659" name="Rectangle 67">
            <a:extLst>
              <a:ext uri="{FF2B5EF4-FFF2-40B4-BE49-F238E27FC236}">
                <a16:creationId xmlns:a16="http://schemas.microsoft.com/office/drawing/2014/main" id="{BCDABC27-FFAD-4181-8B09-3B0E7EA9C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6000"/>
            <a:ext cx="304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R</a:t>
            </a:r>
          </a:p>
        </p:txBody>
      </p:sp>
      <p:sp>
        <p:nvSpPr>
          <p:cNvPr id="366660" name="Rectangle 68">
            <a:extLst>
              <a:ext uri="{FF2B5EF4-FFF2-40B4-BE49-F238E27FC236}">
                <a16:creationId xmlns:a16="http://schemas.microsoft.com/office/drawing/2014/main" id="{1D5FDF20-1EA2-48FB-B0D8-28DC27CD5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800600"/>
            <a:ext cx="304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S</a:t>
            </a:r>
          </a:p>
        </p:txBody>
      </p:sp>
      <p:sp>
        <p:nvSpPr>
          <p:cNvPr id="366661" name="Rectangle 69">
            <a:extLst>
              <a:ext uri="{FF2B5EF4-FFF2-40B4-BE49-F238E27FC236}">
                <a16:creationId xmlns:a16="http://schemas.microsoft.com/office/drawing/2014/main" id="{A33ED915-DE96-4C14-BA37-FFC33D41A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505200"/>
            <a:ext cx="838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R</a:t>
            </a:r>
            <a:r>
              <a:rPr lang="en-US" altLang="zh-CN" b="1"/>
              <a:t>-</a:t>
            </a:r>
            <a:r>
              <a:rPr lang="en-US" altLang="zh-CN" b="1" i="1"/>
              <a:t>S</a:t>
            </a:r>
            <a:r>
              <a:rPr lang="en-US" altLang="zh-CN"/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DDC7B4-5DA7-4082-A228-26AFE7A39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21B4A791-33C5-4AEB-8772-36657092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12" name="文本框 22">
            <a:extLst>
              <a:ext uri="{FF2B5EF4-FFF2-40B4-BE49-F238E27FC236}">
                <a16:creationId xmlns:a16="http://schemas.microsoft.com/office/drawing/2014/main" id="{082044F7-7867-4B17-AAE0-F5D098108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528112294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>
            <a:extLst>
              <a:ext uri="{FF2B5EF4-FFF2-40B4-BE49-F238E27FC236}">
                <a16:creationId xmlns:a16="http://schemas.microsoft.com/office/drawing/2014/main" id="{594CB5E6-3DED-4E03-BB72-7113B01FE9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4.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广义笛卡尔积（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Extended Cartesian Product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667" name="Rectangle 3">
                <a:extLst>
                  <a:ext uri="{FF2B5EF4-FFF2-40B4-BE49-F238E27FC236}">
                    <a16:creationId xmlns:a16="http://schemas.microsoft.com/office/drawing/2014/main" id="{A11400C7-AD36-4C37-89C3-A822D094E05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ea typeface="STHeiti Light" charset="-122"/>
                  </a:rPr>
                  <a:t> R</a:t>
                </a:r>
                <a:r>
                  <a:rPr lang="zh-CN" altLang="en-US" sz="2400" dirty="0">
                    <a:ea typeface="STHeiti Light" charset="-122"/>
                  </a:rPr>
                  <a:t>是</a:t>
                </a:r>
                <a:r>
                  <a:rPr lang="en-US" altLang="zh-CN" dirty="0">
                    <a:ea typeface="STHeiti Light" charset="-122"/>
                  </a:rPr>
                  <a:t>n</a:t>
                </a:r>
                <a:r>
                  <a:rPr lang="zh-CN" altLang="en-US" dirty="0">
                    <a:ea typeface="STHeiti Light" charset="-122"/>
                  </a:rPr>
                  <a:t>目关系，</a:t>
                </a:r>
                <a:r>
                  <a:rPr lang="en-US" altLang="zh-CN" dirty="0">
                    <a:ea typeface="STHeiti Light" charset="-122"/>
                  </a:rPr>
                  <a:t>k1</a:t>
                </a:r>
                <a:r>
                  <a:rPr lang="zh-CN" altLang="en-US" dirty="0">
                    <a:ea typeface="STHeiti Light" charset="-122"/>
                  </a:rPr>
                  <a:t>个元组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ea typeface="STHeiti Light" charset="-122"/>
                  </a:rPr>
                  <a:t> S</a:t>
                </a:r>
                <a:r>
                  <a:rPr lang="zh-CN" altLang="en-US" sz="2400" dirty="0">
                    <a:ea typeface="STHeiti Light" charset="-122"/>
                  </a:rPr>
                  <a:t>是</a:t>
                </a:r>
                <a:r>
                  <a:rPr lang="en-US" altLang="zh-CN" dirty="0">
                    <a:ea typeface="STHeiti Light" charset="-122"/>
                  </a:rPr>
                  <a:t>m</a:t>
                </a:r>
                <a:r>
                  <a:rPr lang="zh-CN" altLang="en-US" dirty="0">
                    <a:ea typeface="STHeiti Light" charset="-122"/>
                  </a:rPr>
                  <a:t>目关系，</a:t>
                </a:r>
                <a:r>
                  <a:rPr lang="en-US" altLang="zh-CN" dirty="0">
                    <a:ea typeface="STHeiti Light" charset="-122"/>
                  </a:rPr>
                  <a:t>k2</a:t>
                </a:r>
                <a:r>
                  <a:rPr lang="zh-CN" altLang="en-US" dirty="0">
                    <a:ea typeface="STHeiti Light" charset="-122"/>
                  </a:rPr>
                  <a:t>个元组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ea typeface="STHeiti Light" charset="-122"/>
                  </a:rPr>
                  <a:t> R×S </a:t>
                </a:r>
              </a:p>
              <a:p>
                <a:pPr lvl="1" algn="just">
                  <a:lnSpc>
                    <a:spcPct val="9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 列：</a:t>
                </a:r>
                <a:r>
                  <a:rPr lang="en-US" altLang="zh-CN" dirty="0">
                    <a:ea typeface="STHeiti Light" charset="-122"/>
                  </a:rPr>
                  <a:t>(</a:t>
                </a:r>
                <a:r>
                  <a:rPr lang="en-US" altLang="zh-CN" dirty="0" err="1">
                    <a:ea typeface="STHeiti Light" charset="-122"/>
                  </a:rPr>
                  <a:t>n+m</a:t>
                </a:r>
                <a:r>
                  <a:rPr lang="zh-CN" altLang="en-US" dirty="0">
                    <a:ea typeface="STHeiti Light" charset="-122"/>
                  </a:rPr>
                  <a:t>）列的元组的集合</a:t>
                </a:r>
              </a:p>
              <a:p>
                <a:pPr lvl="2" algn="just">
                  <a:lnSpc>
                    <a:spcPct val="9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ea typeface="STHeiti Light" charset="-122"/>
                  </a:rPr>
                  <a:t> 元组的前</a:t>
                </a:r>
                <a:r>
                  <a:rPr lang="en-US" altLang="zh-CN" sz="2400" dirty="0">
                    <a:ea typeface="STHeiti Light" charset="-122"/>
                  </a:rPr>
                  <a:t>n</a:t>
                </a:r>
                <a:r>
                  <a:rPr lang="zh-CN" altLang="en-US" sz="2400" dirty="0">
                    <a:ea typeface="STHeiti Light" charset="-122"/>
                  </a:rPr>
                  <a:t>列是关系</a:t>
                </a:r>
                <a:r>
                  <a:rPr lang="en-US" altLang="zh-CN" sz="2400" dirty="0">
                    <a:ea typeface="STHeiti Light" charset="-122"/>
                  </a:rPr>
                  <a:t>R</a:t>
                </a:r>
                <a:r>
                  <a:rPr lang="zh-CN" altLang="en-US" sz="2400" dirty="0">
                    <a:ea typeface="STHeiti Light" charset="-122"/>
                  </a:rPr>
                  <a:t>的一个元组</a:t>
                </a:r>
              </a:p>
              <a:p>
                <a:pPr lvl="2" algn="just">
                  <a:lnSpc>
                    <a:spcPct val="9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ea typeface="STHeiti Light" charset="-122"/>
                  </a:rPr>
                  <a:t> 后</a:t>
                </a:r>
                <a:r>
                  <a:rPr lang="en-US" altLang="zh-CN" sz="2400" dirty="0">
                    <a:ea typeface="STHeiti Light" charset="-122"/>
                  </a:rPr>
                  <a:t>m</a:t>
                </a:r>
                <a:r>
                  <a:rPr lang="zh-CN" altLang="en-US" sz="2400" dirty="0">
                    <a:ea typeface="STHeiti Light" charset="-122"/>
                  </a:rPr>
                  <a:t>列是关系</a:t>
                </a:r>
                <a:r>
                  <a:rPr lang="en-US" altLang="zh-CN" sz="2400" dirty="0">
                    <a:ea typeface="STHeiti Light" charset="-122"/>
                  </a:rPr>
                  <a:t>S</a:t>
                </a:r>
                <a:r>
                  <a:rPr lang="zh-CN" altLang="en-US" sz="2400" dirty="0">
                    <a:ea typeface="STHeiti Light" charset="-122"/>
                  </a:rPr>
                  <a:t>的一个元组</a:t>
                </a:r>
                <a:endParaRPr lang="en-US" altLang="zh-CN" sz="2400" dirty="0">
                  <a:ea typeface="STHeiti Light" charset="-122"/>
                </a:endParaRPr>
              </a:p>
              <a:p>
                <a:pPr lvl="2" algn="just">
                  <a:lnSpc>
                    <a:spcPct val="90000"/>
                  </a:lnSpc>
                  <a:buFont typeface="Wingdings" panose="05000000000000000000" pitchFamily="2" charset="2"/>
                  <a:buChar char="p"/>
                </a:pPr>
                <a:endParaRPr lang="zh-CN" altLang="en-US" sz="2400" dirty="0">
                  <a:ea typeface="STHeiti Light" charset="-122"/>
                </a:endParaRPr>
              </a:p>
              <a:p>
                <a:pPr lvl="1" algn="just">
                  <a:lnSpc>
                    <a:spcPct val="9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 行：</a:t>
                </a:r>
                <a:r>
                  <a:rPr lang="en-US" altLang="zh-CN" dirty="0">
                    <a:ea typeface="STHeiti Light" charset="-122"/>
                  </a:rPr>
                  <a:t>k1×k2</a:t>
                </a:r>
                <a:r>
                  <a:rPr lang="zh-CN" altLang="en-US" dirty="0">
                    <a:ea typeface="STHeiti Light" charset="-122"/>
                  </a:rPr>
                  <a:t>个元组</a:t>
                </a:r>
                <a:endParaRPr lang="en-US" altLang="zh-CN" dirty="0">
                  <a:ea typeface="STHeiti Light" charset="-122"/>
                </a:endParaRPr>
              </a:p>
              <a:p>
                <a:pPr lvl="1" algn="just">
                  <a:lnSpc>
                    <a:spcPct val="90000"/>
                  </a:lnSpc>
                  <a:buFont typeface="Wingdings" panose="05000000000000000000" pitchFamily="2" charset="2"/>
                  <a:buChar char="p"/>
                </a:pPr>
                <a:endParaRPr lang="zh-CN" altLang="en-US" dirty="0">
                  <a:ea typeface="STHeiti Light" charset="-122"/>
                </a:endParaRPr>
              </a:p>
              <a:p>
                <a:pPr marL="914400" lvl="2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𝑅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×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𝑆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 = 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{</m:t>
                      </m:r>
                      <m:groupChr>
                        <m:groupChrPr>
                          <m:chr m:val="⏞"/>
                          <m:pos m:val="top"/>
                          <m:vertJc m:val="bot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STHeiti Light" charset="-122"/>
                            </a:rPr>
                          </m:ctrlPr>
                        </m:groupChr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</a:rPr>
                            <m:t>𝑡𝑟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</a:rPr>
                            <m:t> </m:t>
                          </m:r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ea typeface="STHeiti Light" charset="-122"/>
                            </a:rPr>
                            <m:t>𝑡𝑠</m:t>
                          </m:r>
                        </m:e>
                      </m:groupCh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|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  <a:ea typeface="STHeiti Light" charset="-122"/>
                        </a:rPr>
                        <m:t>𝑡𝑟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 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  <a:sym typeface="Symbol" panose="05050102010706020507" pitchFamily="18" charset="2"/>
                        </a:rPr>
                        <m:t>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𝑅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 ∧ 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  <a:ea typeface="STHeiti Light" charset="-122"/>
                        </a:rPr>
                        <m:t>𝑡𝑠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  <a:ea typeface="STHeiti Light" charset="-122"/>
                          <a:sym typeface="Symbol" panose="05050102010706020507" pitchFamily="18" charset="2"/>
                        </a:rPr>
                        <m:t>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  <a:ea typeface="STHeiti Light" charset="-122"/>
                        </a:rPr>
                        <m:t>𝑆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 }</m:t>
                      </m:r>
                    </m:oMath>
                  </m:oMathPara>
                </a14:m>
                <a:endParaRPr lang="en-US" altLang="zh-CN" sz="2400" dirty="0">
                  <a:ea typeface="STHeiti Light" charset="-122"/>
                </a:endParaRPr>
              </a:p>
            </p:txBody>
          </p:sp>
        </mc:Choice>
        <mc:Fallback xmlns="">
          <p:sp>
            <p:nvSpPr>
              <p:cNvPr id="369667" name="Rectangle 3">
                <a:extLst>
                  <a:ext uri="{FF2B5EF4-FFF2-40B4-BE49-F238E27FC236}">
                    <a16:creationId xmlns:a16="http://schemas.microsoft.com/office/drawing/2014/main" id="{A11400C7-AD36-4C37-89C3-A822D094E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05" t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8146CB36-E66C-4DC7-B966-0F0F928D9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文本框 22">
            <a:extLst>
              <a:ext uri="{FF2B5EF4-FFF2-40B4-BE49-F238E27FC236}">
                <a16:creationId xmlns:a16="http://schemas.microsoft.com/office/drawing/2014/main" id="{5991EC3D-02B6-4000-8085-6483BA637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AD6DC5D1-6AA8-4C29-A3CC-D6401B9E9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880261328"/>
      </p:ext>
    </p:extLst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id="{C52A6AA3-06B4-4FED-8A9F-DEFF93754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广义笛卡尔积 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graphicFrame>
        <p:nvGraphicFramePr>
          <p:cNvPr id="370691" name="Group 3">
            <a:extLst>
              <a:ext uri="{FF2B5EF4-FFF2-40B4-BE49-F238E27FC236}">
                <a16:creationId xmlns:a16="http://schemas.microsoft.com/office/drawing/2014/main" id="{7DAA0C60-15F2-4191-8473-CF90BAD5A3D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5000"/>
          <a:ext cx="1905000" cy="207264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338807945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219263099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245924502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728841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327520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931961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793194"/>
                  </a:ext>
                </a:extLst>
              </a:tr>
            </a:tbl>
          </a:graphicData>
        </a:graphic>
      </p:graphicFrame>
      <p:graphicFrame>
        <p:nvGraphicFramePr>
          <p:cNvPr id="370715" name="Group 27">
            <a:extLst>
              <a:ext uri="{FF2B5EF4-FFF2-40B4-BE49-F238E27FC236}">
                <a16:creationId xmlns:a16="http://schemas.microsoft.com/office/drawing/2014/main" id="{0F16A306-D7BE-4415-90CB-B4DFF1AFEB63}"/>
              </a:ext>
            </a:extLst>
          </p:cNvPr>
          <p:cNvGraphicFramePr>
            <a:graphicFrameLocks noGrp="1"/>
          </p:cNvGraphicFramePr>
          <p:nvPr/>
        </p:nvGraphicFramePr>
        <p:xfrm>
          <a:off x="4648200" y="1676400"/>
          <a:ext cx="1905000" cy="4766313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4859592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6771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37608155"/>
                    </a:ext>
                  </a:extLst>
                </a:gridCol>
              </a:tblGrid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797168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263047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525851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295061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980348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734824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334337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178827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333690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68269"/>
                  </a:ext>
                </a:extLst>
              </a:tr>
            </a:tbl>
          </a:graphicData>
        </a:graphic>
      </p:graphicFrame>
      <p:graphicFrame>
        <p:nvGraphicFramePr>
          <p:cNvPr id="370763" name="Group 75">
            <a:extLst>
              <a:ext uri="{FF2B5EF4-FFF2-40B4-BE49-F238E27FC236}">
                <a16:creationId xmlns:a16="http://schemas.microsoft.com/office/drawing/2014/main" id="{09571502-69DB-4256-9C54-76AF9E6F363B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4343400"/>
          <a:ext cx="1828800" cy="20726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10283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5926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57604118"/>
                    </a:ext>
                  </a:extLst>
                </a:gridCol>
              </a:tblGrid>
              <a:tr h="361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605576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014884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27082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087207"/>
                  </a:ext>
                </a:extLst>
              </a:tr>
            </a:tbl>
          </a:graphicData>
        </a:graphic>
      </p:graphicFrame>
      <p:sp>
        <p:nvSpPr>
          <p:cNvPr id="370787" name="Rectangle 99">
            <a:extLst>
              <a:ext uri="{FF2B5EF4-FFF2-40B4-BE49-F238E27FC236}">
                <a16:creationId xmlns:a16="http://schemas.microsoft.com/office/drawing/2014/main" id="{EEB31DF5-9947-4BAF-BA98-EC0750599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6000"/>
            <a:ext cx="304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R</a:t>
            </a:r>
          </a:p>
        </p:txBody>
      </p:sp>
      <p:sp>
        <p:nvSpPr>
          <p:cNvPr id="370788" name="Rectangle 100">
            <a:extLst>
              <a:ext uri="{FF2B5EF4-FFF2-40B4-BE49-F238E27FC236}">
                <a16:creationId xmlns:a16="http://schemas.microsoft.com/office/drawing/2014/main" id="{EC952290-6324-46EF-AC1A-FA0C403B4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800600"/>
            <a:ext cx="304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i="1"/>
              <a:t>S</a:t>
            </a:r>
          </a:p>
        </p:txBody>
      </p:sp>
      <p:sp>
        <p:nvSpPr>
          <p:cNvPr id="370789" name="Rectangle 101">
            <a:extLst>
              <a:ext uri="{FF2B5EF4-FFF2-40B4-BE49-F238E27FC236}">
                <a16:creationId xmlns:a16="http://schemas.microsoft.com/office/drawing/2014/main" id="{AC72D59B-1F21-4F20-ADE1-BDC37838B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05200"/>
            <a:ext cx="838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 i="1"/>
              <a:t>R </a:t>
            </a:r>
            <a:r>
              <a:rPr lang="en-US" altLang="zh-CN" sz="2000" b="1"/>
              <a:t>×</a:t>
            </a:r>
            <a:r>
              <a:rPr lang="en-US" altLang="zh-CN" sz="2000" b="1" i="1"/>
              <a:t> S</a:t>
            </a:r>
            <a:r>
              <a:rPr lang="en-US" altLang="zh-CN"/>
              <a:t> </a:t>
            </a:r>
          </a:p>
        </p:txBody>
      </p:sp>
      <p:graphicFrame>
        <p:nvGraphicFramePr>
          <p:cNvPr id="370790" name="Group 102">
            <a:extLst>
              <a:ext uri="{FF2B5EF4-FFF2-40B4-BE49-F238E27FC236}">
                <a16:creationId xmlns:a16="http://schemas.microsoft.com/office/drawing/2014/main" id="{D66D82B4-D27F-470B-9D3B-3A3F04C36656}"/>
              </a:ext>
            </a:extLst>
          </p:cNvPr>
          <p:cNvGraphicFramePr>
            <a:graphicFrameLocks noGrp="1"/>
          </p:cNvGraphicFramePr>
          <p:nvPr/>
        </p:nvGraphicFramePr>
        <p:xfrm>
          <a:off x="6553200" y="1676400"/>
          <a:ext cx="1905000" cy="4763139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9060633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257983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1890258"/>
                    </a:ext>
                  </a:extLst>
                </a:gridCol>
              </a:tblGrid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357389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523053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2673616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322149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93354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52720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172935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128755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743226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215284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28F62DD4-0178-4DD0-BACC-A2219E963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16062201-2389-4DDF-8D05-3CF8E7795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61C89B38-68A4-4EE9-B21E-33B3108A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4198318451"/>
      </p:ext>
    </p:extLst>
  </p:cSld>
  <p:clrMapOvr>
    <a:masterClrMapping/>
  </p:clrMapOvr>
  <p:transition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>
            <a:extLst>
              <a:ext uri="{FF2B5EF4-FFF2-40B4-BE49-F238E27FC236}">
                <a16:creationId xmlns:a16="http://schemas.microsoft.com/office/drawing/2014/main" id="{1599F98C-322B-40EA-81B7-27094EEE4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专门的关系运算</a:t>
            </a:r>
          </a:p>
        </p:txBody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id="{2607E94D-1C5F-4030-9E8F-750F003A66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715963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选择</a:t>
            </a:r>
          </a:p>
          <a:p>
            <a:pPr marL="715963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投影</a:t>
            </a:r>
          </a:p>
          <a:p>
            <a:pPr marL="715963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连接</a:t>
            </a:r>
          </a:p>
          <a:p>
            <a:pPr marL="715963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34FBEA-28F8-4F8A-8022-452A83331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8989D703-3C10-48C8-AA4A-F4A781133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FE1380C3-3BF2-4FCA-A6C4-14B13293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86695416"/>
      </p:ext>
    </p:extLst>
  </p:cSld>
  <p:clrMapOvr>
    <a:masterClrMapping/>
  </p:clrMapOvr>
  <p:transition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>
            <a:extLst>
              <a:ext uri="{FF2B5EF4-FFF2-40B4-BE49-F238E27FC236}">
                <a16:creationId xmlns:a16="http://schemas.microsoft.com/office/drawing/2014/main" id="{C762E789-125E-4A06-B63A-A30819B11B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选择（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Selection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3763" name="Rectangle 3">
                <a:extLst>
                  <a:ext uri="{FF2B5EF4-FFF2-40B4-BE49-F238E27FC236}">
                    <a16:creationId xmlns:a16="http://schemas.microsoft.com/office/drawing/2014/main" id="{F0083641-35EB-4724-AD45-401CD7A7C1B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ea typeface="STHeiti Light" charset="-122"/>
                  </a:rPr>
                  <a:t> 选择针对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STHeiti Light" charset="-122"/>
                  </a:rPr>
                  <a:t>单个关系</a:t>
                </a:r>
                <a:r>
                  <a:rPr lang="zh-CN" altLang="en-US" sz="2400" dirty="0">
                    <a:ea typeface="STHeiti Light" charset="-122"/>
                  </a:rPr>
                  <a:t>中的数据进行操作，属于一元运算符，是指从关系中选择若干行。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ea typeface="STHeiti Light" charset="-122"/>
                  </a:rPr>
                  <a:t>     例如，可以使用选择操作符（</a:t>
                </a:r>
                <a:r>
                  <a:rPr lang="en-US" altLang="zh-CN" sz="2400" dirty="0">
                    <a:ea typeface="STHeiti Light" charset="-122"/>
                  </a:rPr>
                  <a:t>σ</a:t>
                </a:r>
                <a:r>
                  <a:rPr lang="zh-CN" altLang="en-US" sz="2400" dirty="0">
                    <a:ea typeface="STHeiti Light" charset="-122"/>
                  </a:rPr>
                  <a:t>）从学生关系</a:t>
                </a:r>
                <a:r>
                  <a:rPr lang="en-US" altLang="zh-CN" sz="2400" dirty="0">
                    <a:ea typeface="STHeiti Light" charset="-122"/>
                  </a:rPr>
                  <a:t>S</a:t>
                </a:r>
                <a:r>
                  <a:rPr lang="zh-CN" altLang="en-US" sz="2400" dirty="0">
                    <a:ea typeface="STHeiti Light" charset="-122"/>
                  </a:rPr>
                  <a:t>中选择出那些年龄大于</a:t>
                </a:r>
                <a:r>
                  <a:rPr lang="en-US" altLang="zh-CN" sz="2400" dirty="0">
                    <a:ea typeface="STHeiti Light" charset="-122"/>
                  </a:rPr>
                  <a:t>19</a:t>
                </a:r>
                <a:r>
                  <a:rPr lang="zh-CN" altLang="en-US" sz="2400" dirty="0">
                    <a:ea typeface="STHeiti Light" charset="-122"/>
                  </a:rPr>
                  <a:t>岁的学生。该查询可以用如下的表达式来表示：</a:t>
                </a:r>
              </a:p>
              <a:p>
                <a:pPr>
                  <a:buFont typeface="Monotype Sorts" pitchFamily="2" charset="2"/>
                  <a:buNone/>
                </a:pPr>
                <a:r>
                  <a:rPr lang="zh-CN" altLang="en-US" sz="2400" dirty="0">
                    <a:ea typeface="STHeiti Light" charset="-122"/>
                  </a:rPr>
                  <a:t>		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𝑆𝑎𝑔𝑒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&gt;19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)</m:t>
                    </m:r>
                  </m:oMath>
                </a14:m>
                <a:endParaRPr lang="en-US" altLang="zh-CN" sz="2400" dirty="0">
                  <a:ea typeface="STHeiti Light" charset="-122"/>
                </a:endParaRPr>
              </a:p>
              <a:p>
                <a:pPr>
                  <a:buFont typeface="Monotype Sorts" pitchFamily="2" charset="2"/>
                  <a:buNone/>
                </a:pPr>
                <a:r>
                  <a:rPr lang="en-US" altLang="zh-CN" sz="2400" dirty="0">
                    <a:ea typeface="STHeiti Light" charset="-122"/>
                  </a:rPr>
                  <a:t>	</a:t>
                </a:r>
                <a:r>
                  <a:rPr lang="zh-CN" altLang="en-US" sz="2400" dirty="0">
                    <a:ea typeface="STHeiti Light" charset="-122"/>
                  </a:rPr>
                  <a:t>查询表达式中的下标“</a:t>
                </a:r>
                <a:r>
                  <a:rPr lang="en-US" altLang="zh-CN" sz="2400" dirty="0">
                    <a:ea typeface="STHeiti Light" charset="-122"/>
                  </a:rPr>
                  <a:t>Sage&gt;19”</a:t>
                </a:r>
                <a:r>
                  <a:rPr lang="zh-CN" altLang="en-US" sz="2400" dirty="0">
                    <a:ea typeface="STHeiti Light" charset="-122"/>
                  </a:rPr>
                  <a:t>给出的是选择条件，只有符合该条件的元组才可以被返回到结果中。</a:t>
                </a:r>
              </a:p>
              <a:p>
                <a:pPr algn="just">
                  <a:lnSpc>
                    <a:spcPct val="90000"/>
                  </a:lnSpc>
                  <a:buFont typeface="Monotype Sorts" pitchFamily="2" charset="2"/>
                  <a:buNone/>
                </a:pPr>
                <a:endParaRPr lang="zh-CN" altLang="en-US" sz="2400" dirty="0">
                  <a:ea typeface="STHeiti Light" charset="-122"/>
                </a:endParaRPr>
              </a:p>
              <a:p>
                <a:pPr lvl="1">
                  <a:lnSpc>
                    <a:spcPct val="90000"/>
                  </a:lnSpc>
                  <a:buFontTx/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73763" name="Rectangle 3">
                <a:extLst>
                  <a:ext uri="{FF2B5EF4-FFF2-40B4-BE49-F238E27FC236}">
                    <a16:creationId xmlns:a16="http://schemas.microsoft.com/office/drawing/2014/main" id="{F0083641-35EB-4724-AD45-401CD7A7C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9" t="-2101" r="-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7B26535-B18C-497A-A8C4-5B93D34C0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B0680909-61D9-430C-AE8F-58BEB33DD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75857C8A-BB37-4E03-8E12-E5FC637CA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15AE526-F846-4D4A-9C92-F0E788F4B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19" y="4961616"/>
            <a:ext cx="5102161" cy="12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6923"/>
      </p:ext>
    </p:extLst>
  </p:cSld>
  <p:clrMapOvr>
    <a:masterClrMapping/>
  </p:clrMapOvr>
  <p:transition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35B790D4-EAB9-4C6C-91DF-20C6485E0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选择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pic>
        <p:nvPicPr>
          <p:cNvPr id="404486" name="Picture 6">
            <a:extLst>
              <a:ext uri="{FF2B5EF4-FFF2-40B4-BE49-F238E27FC236}">
                <a16:creationId xmlns:a16="http://schemas.microsoft.com/office/drawing/2014/main" id="{1E07A2F4-C21A-4D2D-9416-0CB0EA639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700213"/>
            <a:ext cx="7272337" cy="244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4487" name="Picture 7">
            <a:extLst>
              <a:ext uri="{FF2B5EF4-FFF2-40B4-BE49-F238E27FC236}">
                <a16:creationId xmlns:a16="http://schemas.microsoft.com/office/drawing/2014/main" id="{3FB56209-5F56-4EFF-B46A-9273F9EF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652963"/>
            <a:ext cx="7056438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4489" name="Picture 9">
            <a:extLst>
              <a:ext uri="{FF2B5EF4-FFF2-40B4-BE49-F238E27FC236}">
                <a16:creationId xmlns:a16="http://schemas.microsoft.com/office/drawing/2014/main" id="{BC3244DB-09F6-44A0-B3BD-50E03C59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4294188"/>
            <a:ext cx="1236662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67B84D-DFC1-4318-8A99-84FDAA56F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D14EC489-11E0-4CBB-BEFC-ABB75346E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E6AE177D-DB8E-4EF2-927A-9B2EE5CAE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59706692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ts val="5400"/>
              </a:lnSpc>
              <a:spcBef>
                <a:spcPts val="0"/>
              </a:spcBef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2.1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关系数据库概述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latin typeface="华文细黑" charset="-122"/>
                <a:ea typeface="华文细黑" charset="-122"/>
              </a:rPr>
              <a:t>2.2</a:t>
            </a:r>
            <a:r>
              <a:rPr lang="zh-CN" altLang="en-US" sz="4000" b="1" dirty="0">
                <a:latin typeface="华文细黑" charset="-122"/>
                <a:ea typeface="华文细黑" charset="-122"/>
              </a:rPr>
              <a:t> 关系数据结构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2.3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关系的完整性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2.4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关系代数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2.5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关系演算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2.6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关系数据库管理系统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2410257463"/>
      </p:ext>
    </p:extLst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36212238-6458-45CE-ADED-9B050375A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选择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A569F4D2-0570-4985-B8EC-B6B09B415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选择操作符</a:t>
            </a:r>
            <a:r>
              <a:rPr lang="en-US" altLang="zh-CN" sz="2400" dirty="0">
                <a:ea typeface="STHeiti Light" charset="-122"/>
              </a:rPr>
              <a:t>σ</a:t>
            </a:r>
            <a:r>
              <a:rPr lang="zh-CN" altLang="en-US" sz="2400" dirty="0">
                <a:ea typeface="STHeiti Light" charset="-122"/>
              </a:rPr>
              <a:t>通过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指定选择条件</a:t>
            </a:r>
            <a:r>
              <a:rPr lang="zh-CN" altLang="en-US" sz="2400" dirty="0">
                <a:ea typeface="STHeiti Light" charset="-122"/>
              </a:rPr>
              <a:t>对某个关系进行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查询</a:t>
            </a:r>
            <a:r>
              <a:rPr lang="zh-CN" altLang="en-US" sz="2400" dirty="0">
                <a:ea typeface="STHeiti Light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查询的结果产生了一个新的关系</a:t>
            </a:r>
            <a:r>
              <a:rPr lang="zh-CN" altLang="en-US" sz="2400" dirty="0">
                <a:ea typeface="STHeiti Light" charset="-122"/>
              </a:rPr>
              <a:t>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这两个关系具有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相同的关系模式</a:t>
            </a:r>
            <a:r>
              <a:rPr lang="zh-CN" altLang="en-US" sz="2400" dirty="0">
                <a:ea typeface="STHeiti Light" charset="-122"/>
              </a:rPr>
              <a:t>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新关系是被操作关系中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满足条件的元组</a:t>
            </a:r>
            <a:r>
              <a:rPr lang="zh-CN" altLang="en-US" sz="2400" dirty="0">
                <a:ea typeface="STHeiti Light" charset="-122"/>
              </a:rPr>
              <a:t>，是被操作关系的一个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子集</a:t>
            </a:r>
            <a:r>
              <a:rPr lang="zh-CN" altLang="en-US" sz="2400" dirty="0">
                <a:ea typeface="STHeiti Light" charset="-122"/>
              </a:rPr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513350-C58D-4A87-A604-143A18829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35F797DF-B728-498C-84B5-564975A7B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4C7336CA-1AE0-4D24-9AAA-4B0B88041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4233361935"/>
      </p:ext>
    </p:extLst>
  </p:cSld>
  <p:clrMapOvr>
    <a:masterClrMapping/>
  </p:clrMapOvr>
  <p:transition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>
            <a:extLst>
              <a:ext uri="{FF2B5EF4-FFF2-40B4-BE49-F238E27FC236}">
                <a16:creationId xmlns:a16="http://schemas.microsoft.com/office/drawing/2014/main" id="{06CC2DC5-E0C7-4B2B-83F5-227CE8E09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1.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选择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531" name="Rectangle 3">
                <a:extLst>
                  <a:ext uri="{FF2B5EF4-FFF2-40B4-BE49-F238E27FC236}">
                    <a16:creationId xmlns:a16="http://schemas.microsoft.com/office/drawing/2014/main" id="{5808985C-27E9-47E6-833B-92812F92621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ea typeface="STHeiti Light" charset="-122"/>
                  </a:rPr>
                  <a:t>对关系</a:t>
                </a:r>
                <a:r>
                  <a:rPr lang="en-US" altLang="zh-CN" sz="2400" dirty="0">
                    <a:ea typeface="STHeiti Light" charset="-122"/>
                  </a:rPr>
                  <a:t>R</a:t>
                </a:r>
                <a:r>
                  <a:rPr lang="zh-CN" altLang="en-US" sz="2400" dirty="0">
                    <a:ea typeface="STHeiti Light" charset="-122"/>
                  </a:rPr>
                  <a:t>的选择操作记作：</a:t>
                </a:r>
              </a:p>
              <a:p>
                <a:pPr>
                  <a:lnSpc>
                    <a:spcPct val="150000"/>
                  </a:lnSpc>
                  <a:buFont typeface="Monotype Sorts" pitchFamily="2" charset="2"/>
                  <a:buNone/>
                </a:pPr>
                <a:r>
                  <a:rPr lang="zh-CN" altLang="en-US" sz="2400" dirty="0">
                    <a:ea typeface="STHeiti Light" charset="-122"/>
                  </a:rPr>
                  <a:t>	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𝑅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 =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{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|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𝑅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∧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STHeiti Light" charset="-122"/>
                      </a:rPr>
                      <m:t>𝐹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)= ′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真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′}</m:t>
                    </m:r>
                  </m:oMath>
                </a14:m>
                <a:endParaRPr lang="en-US" altLang="zh-CN" sz="2400" dirty="0">
                  <a:ea typeface="STHeiti Light" charset="-122"/>
                </a:endParaRPr>
              </a:p>
              <a:p>
                <a:pPr>
                  <a:lnSpc>
                    <a:spcPct val="150000"/>
                  </a:lnSpc>
                  <a:buFont typeface="Monotype Sorts" pitchFamily="2" charset="2"/>
                  <a:buNone/>
                </a:pPr>
                <a:r>
                  <a:rPr lang="en-US" altLang="zh-CN" sz="2400" dirty="0">
                    <a:ea typeface="STHeiti Light" charset="-122"/>
                  </a:rPr>
                  <a:t>	</a:t>
                </a:r>
                <a:r>
                  <a:rPr lang="zh-CN" altLang="en-US" sz="2400" dirty="0">
                    <a:ea typeface="STHeiti Light" charset="-122"/>
                  </a:rPr>
                  <a:t>其中</a:t>
                </a:r>
                <a:r>
                  <a:rPr lang="en-US" altLang="zh-CN" sz="2400" dirty="0">
                    <a:ea typeface="STHeiti Light" charset="-122"/>
                  </a:rPr>
                  <a:t>F</a:t>
                </a:r>
                <a:r>
                  <a:rPr lang="zh-CN" altLang="en-US" sz="2400" dirty="0">
                    <a:ea typeface="STHeiti Light" charset="-122"/>
                  </a:rPr>
                  <a:t>表示选择条件，它是一个逻辑表达式，取逻辑值“真”或“假”。选择运算实际上是从关系</a:t>
                </a:r>
                <a:r>
                  <a:rPr lang="en-US" altLang="zh-CN" sz="2400" dirty="0">
                    <a:ea typeface="STHeiti Light" charset="-122"/>
                  </a:rPr>
                  <a:t>R</a:t>
                </a:r>
                <a:r>
                  <a:rPr lang="zh-CN" altLang="en-US" sz="2400" dirty="0">
                    <a:ea typeface="STHeiti Light" charset="-122"/>
                  </a:rPr>
                  <a:t>中选取使逻辑表达式</a:t>
                </a:r>
                <a:r>
                  <a:rPr lang="en-US" altLang="zh-CN" sz="2400" dirty="0">
                    <a:ea typeface="STHeiti Light" charset="-122"/>
                  </a:rPr>
                  <a:t>F</a:t>
                </a:r>
                <a:r>
                  <a:rPr lang="zh-CN" altLang="en-US" sz="2400" dirty="0">
                    <a:ea typeface="STHeiti Light" charset="-122"/>
                  </a:rPr>
                  <a:t>为真的元组。 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06531" name="Rectangle 3">
                <a:extLst>
                  <a:ext uri="{FF2B5EF4-FFF2-40B4-BE49-F238E27FC236}">
                    <a16:creationId xmlns:a16="http://schemas.microsoft.com/office/drawing/2014/main" id="{5808985C-27E9-47E6-833B-92812F926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05" r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0DC5355-3F4D-4596-8E0A-60215E978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2335520E-A19B-4298-B007-BD6BB4CB6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62982329-5E0F-4A6F-9A81-6B6B38CC8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4082787793"/>
      </p:ext>
    </p:extLst>
  </p:cSld>
  <p:clrMapOvr>
    <a:masterClrMapping/>
  </p:clrMapOvr>
  <p:transition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>
            <a:extLst>
              <a:ext uri="{FF2B5EF4-FFF2-40B4-BE49-F238E27FC236}">
                <a16:creationId xmlns:a16="http://schemas.microsoft.com/office/drawing/2014/main" id="{54D0D9EF-4832-4D76-AFD9-B7DE0478C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投影（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Projection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0931" name="Rectangle 3">
                <a:extLst>
                  <a:ext uri="{FF2B5EF4-FFF2-40B4-BE49-F238E27FC236}">
                    <a16:creationId xmlns:a16="http://schemas.microsoft.com/office/drawing/2014/main" id="{3790D282-C9BD-47BC-B0C4-5806D57BA87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ea typeface="STHeiti Light" charset="-122"/>
                  </a:rPr>
                  <a:t> 投影操作（</a:t>
                </a:r>
                <a:r>
                  <a:rPr lang="en-US" altLang="zh-CN" sz="2400" dirty="0">
                    <a:ea typeface="STHeiti Light" charset="-122"/>
                  </a:rPr>
                  <a:t>π</a:t>
                </a:r>
                <a:r>
                  <a:rPr lang="zh-CN" altLang="en-US" sz="2400" dirty="0">
                    <a:ea typeface="STHeiti Light" charset="-122"/>
                  </a:rPr>
                  <a:t>）是指从关系中选择若干列。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ea typeface="STHeiti Light" charset="-122"/>
                  </a:rPr>
                  <a:t>     例如，可以使用投影操作符（</a:t>
                </a:r>
                <a:r>
                  <a:rPr lang="en-US" altLang="zh-CN" sz="2400" dirty="0">
                    <a:ea typeface="STHeiti Light" charset="-122"/>
                  </a:rPr>
                  <a:t>π</a:t>
                </a:r>
                <a:r>
                  <a:rPr lang="zh-CN" altLang="en-US" sz="2400" dirty="0">
                    <a:ea typeface="STHeiti Light" charset="-122"/>
                  </a:rPr>
                  <a:t>）从学生关系</a:t>
                </a:r>
                <a:r>
                  <a:rPr lang="en-US" altLang="zh-CN" sz="2400" dirty="0">
                    <a:ea typeface="STHeiti Light" charset="-122"/>
                  </a:rPr>
                  <a:t>S</a:t>
                </a:r>
                <a:r>
                  <a:rPr lang="zh-CN" altLang="en-US" sz="2400" dirty="0">
                    <a:ea typeface="STHeiti Light" charset="-122"/>
                  </a:rPr>
                  <a:t>中找出所有学生的名字和年龄。该查询可以用如下表达式表示：</a:t>
                </a:r>
              </a:p>
              <a:p>
                <a:pPr>
                  <a:lnSpc>
                    <a:spcPct val="100000"/>
                  </a:lnSpc>
                  <a:buFont typeface="Monotype Sorts" pitchFamily="2" charset="2"/>
                  <a:buNone/>
                </a:pPr>
                <a:r>
                  <a:rPr lang="zh-CN" altLang="en-US" sz="2400" dirty="0">
                    <a:ea typeface="STHeiti Light" charset="-122"/>
                  </a:rPr>
                  <a:t>		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</a:rPr>
                          <m:t>𝑆𝑛𝑎𝑚𝑒</m:t>
                        </m:r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</a:rPr>
                          <m:t>,</m:t>
                        </m:r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𝑆𝑎𝑔𝑒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)</m:t>
                    </m:r>
                  </m:oMath>
                </a14:m>
                <a:endParaRPr lang="en-US" altLang="zh-CN" sz="2400" dirty="0">
                  <a:ea typeface="STHeiti Light" charset="-122"/>
                </a:endParaRPr>
              </a:p>
              <a:p>
                <a:pPr>
                  <a:lnSpc>
                    <a:spcPct val="100000"/>
                  </a:lnSpc>
                  <a:buFont typeface="Monotype Sorts" pitchFamily="2" charset="2"/>
                  <a:buNone/>
                </a:pPr>
                <a:r>
                  <a:rPr lang="en-US" altLang="zh-CN" sz="2400" dirty="0">
                    <a:ea typeface="STHeiti Light" charset="-122"/>
                  </a:rPr>
                  <a:t>	</a:t>
                </a:r>
                <a:r>
                  <a:rPr lang="zh-CN" altLang="en-US" sz="2400" dirty="0">
                    <a:ea typeface="STHeiti Light" charset="-122"/>
                  </a:rPr>
                  <a:t>查询表达式中的下标“</a:t>
                </a:r>
                <a:r>
                  <a:rPr lang="en-US" altLang="zh-CN" sz="2400" dirty="0" err="1">
                    <a:ea typeface="STHeiti Light" charset="-122"/>
                  </a:rPr>
                  <a:t>Sname</a:t>
                </a:r>
                <a:r>
                  <a:rPr lang="en-US" altLang="zh-CN" sz="2400" dirty="0">
                    <a:ea typeface="STHeiti Light" charset="-122"/>
                  </a:rPr>
                  <a:t>, Sage”</a:t>
                </a:r>
                <a:r>
                  <a:rPr lang="zh-CN" altLang="en-US" sz="2400" dirty="0">
                    <a:ea typeface="STHeiti Light" charset="-122"/>
                  </a:rPr>
                  <a:t>指出需要返回的列的名字，其他的列在结果关系中被去掉了。 </a:t>
                </a:r>
              </a:p>
              <a:p>
                <a:pPr>
                  <a:lnSpc>
                    <a:spcPct val="9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80931" name="Rectangle 3">
                <a:extLst>
                  <a:ext uri="{FF2B5EF4-FFF2-40B4-BE49-F238E27FC236}">
                    <a16:creationId xmlns:a16="http://schemas.microsoft.com/office/drawing/2014/main" id="{3790D282-C9BD-47BC-B0C4-5806D57BA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9" t="-126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3125F03-0B63-4090-B076-133C33066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081344F0-87EA-4BA5-956A-856AAF572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1575094D-049D-4FFD-8643-73BAEAF89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9614DF-7503-4E5B-80C9-267EED44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347" y="4509469"/>
            <a:ext cx="4584119" cy="20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41451"/>
      </p:ext>
    </p:extLst>
  </p:cSld>
  <p:clrMapOvr>
    <a:masterClrMapping/>
  </p:clrMapOvr>
  <p:transition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>
            <a:extLst>
              <a:ext uri="{FF2B5EF4-FFF2-40B4-BE49-F238E27FC236}">
                <a16:creationId xmlns:a16="http://schemas.microsoft.com/office/drawing/2014/main" id="{7FB48894-0924-4DFC-8E13-F108ED06A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投影 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 </a:t>
            </a:r>
          </a:p>
        </p:txBody>
      </p:sp>
      <p:pic>
        <p:nvPicPr>
          <p:cNvPr id="381967" name="Picture 15">
            <a:extLst>
              <a:ext uri="{FF2B5EF4-FFF2-40B4-BE49-F238E27FC236}">
                <a16:creationId xmlns:a16="http://schemas.microsoft.com/office/drawing/2014/main" id="{4F519A2C-7E88-486D-B6BA-87CBB7929D99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1577975"/>
            <a:ext cx="7129462" cy="2498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969" name="Picture 17">
            <a:extLst>
              <a:ext uri="{FF2B5EF4-FFF2-40B4-BE49-F238E27FC236}">
                <a16:creationId xmlns:a16="http://schemas.microsoft.com/office/drawing/2014/main" id="{BBD0CF8A-FBCD-4092-B172-34EE9A69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365625"/>
            <a:ext cx="3673475" cy="15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970" name="Picture 18">
            <a:extLst>
              <a:ext uri="{FF2B5EF4-FFF2-40B4-BE49-F238E27FC236}">
                <a16:creationId xmlns:a16="http://schemas.microsoft.com/office/drawing/2014/main" id="{1BA42DFA-8A02-43E8-A7CC-9AC0FEC6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292600"/>
            <a:ext cx="1512887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10CE19-0ACC-45CD-A351-9BD42E38E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D5AAE495-A4FA-4AFB-92D6-C5537A09D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A48DF7ED-672D-4ED1-BD28-91B117E6B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973877625"/>
      </p:ext>
    </p:extLst>
  </p:cSld>
  <p:clrMapOvr>
    <a:masterClrMapping/>
  </p:clrMapOvr>
  <p:transition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>
            <a:extLst>
              <a:ext uri="{FF2B5EF4-FFF2-40B4-BE49-F238E27FC236}">
                <a16:creationId xmlns:a16="http://schemas.microsoft.com/office/drawing/2014/main" id="{50E191E3-FFDE-412F-8761-18370D458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投影（续）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2979" name="Rectangle 3">
                <a:extLst>
                  <a:ext uri="{FF2B5EF4-FFF2-40B4-BE49-F238E27FC236}">
                    <a16:creationId xmlns:a16="http://schemas.microsoft.com/office/drawing/2014/main" id="{B8B48641-E9FB-4991-9745-A0A06C20DCE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ea typeface="STHeiti Light" charset="-122"/>
                  </a:rPr>
                  <a:t> 对关系</a:t>
                </a:r>
                <a:r>
                  <a:rPr lang="en-US" altLang="zh-CN" sz="2400" dirty="0">
                    <a:ea typeface="STHeiti Light" charset="-122"/>
                  </a:rPr>
                  <a:t>R</a:t>
                </a:r>
                <a:r>
                  <a:rPr lang="zh-CN" altLang="en-US" sz="2400" dirty="0">
                    <a:ea typeface="STHeiti Light" charset="-122"/>
                  </a:rPr>
                  <a:t>的投影操作记作：</a:t>
                </a:r>
              </a:p>
              <a:p>
                <a:pPr>
                  <a:lnSpc>
                    <a:spcPct val="150000"/>
                  </a:lnSpc>
                  <a:buFont typeface="Monotype Sorts" pitchFamily="2" charset="2"/>
                  <a:buNone/>
                </a:pPr>
                <a:r>
                  <a:rPr lang="zh-CN" altLang="en-US" sz="2400" dirty="0">
                    <a:ea typeface="STHeiti Light" charset="-122"/>
                  </a:rPr>
                  <a:t>           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𝑅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= 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 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STHeiti Light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STHeiti Light" charset="-122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𝑅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 }</m:t>
                    </m:r>
                  </m:oMath>
                </a14:m>
                <a:endParaRPr lang="en-US" altLang="zh-CN" sz="2400" dirty="0">
                  <a:ea typeface="STHeiti Light" charset="-122"/>
                </a:endParaRPr>
              </a:p>
              <a:p>
                <a:pPr>
                  <a:lnSpc>
                    <a:spcPct val="150000"/>
                  </a:lnSpc>
                  <a:buFont typeface="Monotype Sorts" pitchFamily="2" charset="2"/>
                  <a:buNone/>
                </a:pPr>
                <a:r>
                  <a:rPr lang="en-US" altLang="zh-CN" sz="2400" dirty="0">
                    <a:ea typeface="STHeiti Light" charset="-122"/>
                  </a:rPr>
                  <a:t>	</a:t>
                </a:r>
                <a:r>
                  <a:rPr lang="zh-CN" altLang="en-US" sz="2400" dirty="0">
                    <a:ea typeface="STHeiti Light" charset="-122"/>
                  </a:rPr>
                  <a:t>其中</a:t>
                </a:r>
                <a:r>
                  <a:rPr lang="en-US" altLang="zh-CN" sz="2400" dirty="0">
                    <a:ea typeface="STHeiti Light" charset="-122"/>
                  </a:rPr>
                  <a:t>A</a:t>
                </a:r>
                <a:r>
                  <a:rPr lang="zh-CN" altLang="en-US" sz="2400" dirty="0">
                    <a:ea typeface="STHeiti Light" charset="-122"/>
                  </a:rPr>
                  <a:t>为</a:t>
                </a:r>
                <a:r>
                  <a:rPr lang="en-US" altLang="zh-CN" sz="2400" dirty="0">
                    <a:ea typeface="STHeiti Light" charset="-122"/>
                  </a:rPr>
                  <a:t>R</a:t>
                </a:r>
                <a:r>
                  <a:rPr lang="zh-CN" altLang="en-US" sz="2400" dirty="0">
                    <a:ea typeface="STHeiti Light" charset="-122"/>
                  </a:rPr>
                  <a:t>中需要保留的属性组，</a:t>
                </a:r>
                <a:r>
                  <a:rPr lang="en-US" altLang="zh-CN" sz="2400" dirty="0">
                    <a:ea typeface="STHeiti Light" charset="-122"/>
                  </a:rPr>
                  <a:t>t[A]</a:t>
                </a:r>
                <a:r>
                  <a:rPr lang="zh-CN" altLang="en-US" sz="2400" dirty="0">
                    <a:ea typeface="STHeiti Light" charset="-122"/>
                  </a:rPr>
                  <a:t>是从元组</a:t>
                </a:r>
                <a:r>
                  <a:rPr lang="en-US" altLang="zh-CN" sz="2400" dirty="0">
                    <a:ea typeface="STHeiti Light" charset="-122"/>
                  </a:rPr>
                  <a:t>t</a:t>
                </a:r>
                <a:r>
                  <a:rPr lang="zh-CN" altLang="en-US" sz="2400" dirty="0">
                    <a:ea typeface="STHeiti Light" charset="-122"/>
                  </a:rPr>
                  <a:t>生成的新元组</a:t>
                </a:r>
                <a:r>
                  <a:rPr lang="en-US" altLang="zh-CN" sz="2400" dirty="0">
                    <a:ea typeface="STHeiti Light" charset="-122"/>
                  </a:rPr>
                  <a:t>, </a:t>
                </a:r>
                <a:r>
                  <a:rPr lang="zh-CN" altLang="en-US" sz="2400" dirty="0">
                    <a:ea typeface="STHeiti Light" charset="-122"/>
                  </a:rPr>
                  <a:t>新元组是从元组</a:t>
                </a:r>
                <a:r>
                  <a:rPr lang="en-US" altLang="zh-CN" sz="2400" dirty="0">
                    <a:ea typeface="STHeiti Light" charset="-122"/>
                  </a:rPr>
                  <a:t>t</a:t>
                </a:r>
                <a:r>
                  <a:rPr lang="zh-CN" altLang="en-US" sz="2400" dirty="0">
                    <a:ea typeface="STHeiti Light" charset="-122"/>
                  </a:rPr>
                  <a:t>中只包含属性组</a:t>
                </a:r>
                <a:r>
                  <a:rPr lang="en-US" altLang="zh-CN" sz="2400" dirty="0">
                    <a:ea typeface="STHeiti Light" charset="-122"/>
                  </a:rPr>
                  <a:t>A</a:t>
                </a:r>
                <a:r>
                  <a:rPr lang="zh-CN" altLang="en-US" sz="2400" dirty="0">
                    <a:ea typeface="STHeiti Light" charset="-122"/>
                  </a:rPr>
                  <a:t>中的属性。</a:t>
                </a:r>
              </a:p>
            </p:txBody>
          </p:sp>
        </mc:Choice>
        <mc:Fallback xmlns="">
          <p:sp>
            <p:nvSpPr>
              <p:cNvPr id="382979" name="Rectangle 3">
                <a:extLst>
                  <a:ext uri="{FF2B5EF4-FFF2-40B4-BE49-F238E27FC236}">
                    <a16:creationId xmlns:a16="http://schemas.microsoft.com/office/drawing/2014/main" id="{B8B48641-E9FB-4991-9745-A0A06C20D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1A1BB3F-42A7-48F9-9354-DA897E95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63D8F1A4-A155-4EC5-A4C7-3C29461EB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F06F6956-95F2-4103-B2E4-8670B36E3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433963383"/>
      </p:ext>
    </p:extLst>
  </p:cSld>
  <p:clrMapOvr>
    <a:masterClrMapping/>
  </p:clrMapOvr>
  <p:transition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id="{8FE98B0B-1D67-4445-A0FB-9B8F21B1D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投影（续）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555" name="Rectangle 3">
                <a:extLst>
                  <a:ext uri="{FF2B5EF4-FFF2-40B4-BE49-F238E27FC236}">
                    <a16:creationId xmlns:a16="http://schemas.microsoft.com/office/drawing/2014/main" id="{A3F10696-CD23-4D0A-8E9E-E625DACB60B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ea typeface="STHeiti Light" charset="-122"/>
                  </a:rPr>
                  <a:t> 关系代数表达式的运算结果总是一个关系。可以通过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STHeiti Light" charset="-122"/>
                  </a:rPr>
                  <a:t>组合各种不同的关系表达式</a:t>
                </a:r>
                <a:r>
                  <a:rPr lang="zh-CN" altLang="en-US" sz="2400" dirty="0">
                    <a:ea typeface="STHeiti Light" charset="-122"/>
                  </a:rPr>
                  <a:t>来定义新的关系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ea typeface="STHeiti Light" charset="-122"/>
                  </a:rPr>
                  <a:t>    </a:t>
                </a:r>
                <a:r>
                  <a:rPr lang="zh-CN" altLang="en-US" sz="2000" dirty="0">
                    <a:ea typeface="STHeiti Light" charset="-122"/>
                  </a:rPr>
                  <a:t>例如，假设想要找出年龄大于</a:t>
                </a:r>
                <a:r>
                  <a:rPr lang="en-US" altLang="zh-CN" sz="2000" dirty="0">
                    <a:ea typeface="STHeiti Light" charset="-122"/>
                  </a:rPr>
                  <a:t>19</a:t>
                </a:r>
                <a:r>
                  <a:rPr lang="zh-CN" altLang="en-US" sz="2000" dirty="0">
                    <a:ea typeface="STHeiti Light" charset="-122"/>
                  </a:rPr>
                  <a:t>岁的学生的名字和年龄，则可以将前面的两个查询组合起来，表达式如下：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000" dirty="0">
                    <a:ea typeface="STHeiti Light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</a:rPr>
                          <m:t>𝑆𝑛𝑎𝑚𝑒</m:t>
                        </m:r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</a:rPr>
                          <m:t>,</m:t>
                        </m:r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𝑆𝑎𝑔𝑒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𝑆𝑎𝑔𝑒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&gt;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19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))</m:t>
                    </m:r>
                  </m:oMath>
                </a14:m>
                <a:endParaRPr lang="en-US" altLang="zh-CN" sz="2000" dirty="0">
                  <a:ea typeface="STHeiti Light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>
                    <a:ea typeface="STHeiti Light" charset="-122"/>
                  </a:rPr>
                  <a:t>   </a:t>
                </a:r>
                <a:r>
                  <a:rPr lang="zh-CN" altLang="en-US" sz="2000" dirty="0">
                    <a:ea typeface="STHeiti Light" charset="-122"/>
                  </a:rPr>
                  <a:t>该查询首先在关系</a:t>
                </a:r>
                <a:r>
                  <a:rPr lang="en-US" altLang="zh-CN" sz="2000" dirty="0">
                    <a:ea typeface="STHeiti Light" charset="-122"/>
                  </a:rPr>
                  <a:t>S</a:t>
                </a:r>
                <a:r>
                  <a:rPr lang="zh-CN" altLang="en-US" sz="2000" dirty="0">
                    <a:ea typeface="STHeiti Light" charset="-122"/>
                  </a:rPr>
                  <a:t>上进行选择操作</a:t>
                </a:r>
                <a:r>
                  <a:rPr lang="en-US" altLang="zh-CN" sz="2000" dirty="0">
                    <a:ea typeface="STHeiti Light" charset="-122"/>
                  </a:rPr>
                  <a:t>,</a:t>
                </a:r>
                <a:r>
                  <a:rPr lang="zh-CN" altLang="en-US" sz="2000" dirty="0">
                    <a:ea typeface="STHeiti Light" charset="-122"/>
                  </a:rPr>
                  <a:t>然后再做投影操作 </a:t>
                </a:r>
              </a:p>
            </p:txBody>
          </p:sp>
        </mc:Choice>
        <mc:Fallback xmlns="">
          <p:sp>
            <p:nvSpPr>
              <p:cNvPr id="407555" name="Rectangle 3">
                <a:extLst>
                  <a:ext uri="{FF2B5EF4-FFF2-40B4-BE49-F238E27FC236}">
                    <a16:creationId xmlns:a16="http://schemas.microsoft.com/office/drawing/2014/main" id="{A3F10696-CD23-4D0A-8E9E-E625DACB6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05" r="-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C17F2BDB-B191-43C9-95F7-43DD2DD0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40C43ABC-747E-41DF-91E1-D1A8B8260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A99A70F6-B058-4B62-99A5-20F670947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831391554"/>
      </p:ext>
    </p:extLst>
  </p:cSld>
  <p:clrMapOvr>
    <a:masterClrMapping/>
  </p:clrMapOvr>
  <p:transition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8BE74A25-2FE2-4FA3-982C-15FF0F58F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3.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连接（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Join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 </a:t>
            </a:r>
          </a:p>
        </p:txBody>
      </p:sp>
      <p:sp>
        <p:nvSpPr>
          <p:cNvPr id="386051" name="Rectangle 3">
            <a:extLst>
              <a:ext uri="{FF2B5EF4-FFF2-40B4-BE49-F238E27FC236}">
                <a16:creationId xmlns:a16="http://schemas.microsoft.com/office/drawing/2014/main" id="{466CCE29-A080-497D-B8EA-23C432ED5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最有用的操作之一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连接运算的含义</a:t>
            </a:r>
          </a:p>
          <a:p>
            <a:pPr marL="933450" lvl="1" indent="-342900" algn="just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从两个关系的笛卡尔积中选取属性间满足一定条件的元组</a:t>
            </a:r>
          </a:p>
          <a:p>
            <a:pPr marL="590550" lvl="1" indent="0" algn="just">
              <a:lnSpc>
                <a:spcPct val="90000"/>
              </a:lnSpc>
              <a:buNone/>
            </a:pPr>
            <a:r>
              <a:rPr lang="zh-CN" altLang="en-US" dirty="0">
                <a:ea typeface="STHeiti Light" charset="-122"/>
              </a:rPr>
              <a:t>	 		</a:t>
            </a:r>
            <a:r>
              <a:rPr lang="en-US" altLang="zh-CN" dirty="0">
                <a:ea typeface="STHeiti Light" charset="-122"/>
              </a:rPr>
              <a:t>R         S </a:t>
            </a:r>
          </a:p>
          <a:p>
            <a:pPr marL="1009650" lvl="2" indent="0" algn="just">
              <a:lnSpc>
                <a:spcPct val="90000"/>
              </a:lnSpc>
              <a:buNone/>
            </a:pPr>
            <a:endParaRPr lang="en-US" altLang="zh-CN" sz="2400" dirty="0">
              <a:ea typeface="STHeiti Light" charset="-122"/>
            </a:endParaRPr>
          </a:p>
          <a:p>
            <a:pPr marL="933450" lvl="1" indent="-342900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其中条件的一般形式是</a:t>
            </a:r>
            <a:r>
              <a:rPr lang="en-US" altLang="zh-CN" dirty="0" err="1">
                <a:ea typeface="STHeiti Light" charset="-122"/>
              </a:rPr>
              <a:t>AθB</a:t>
            </a:r>
            <a:r>
              <a:rPr lang="zh-CN" altLang="en-US" dirty="0">
                <a:ea typeface="STHeiti Light" charset="-122"/>
              </a:rPr>
              <a:t>，</a:t>
            </a:r>
            <a:r>
              <a:rPr lang="en-US" altLang="zh-CN" dirty="0">
                <a:ea typeface="STHeiti Light" charset="-122"/>
              </a:rPr>
              <a:t>θ= { =</a:t>
            </a:r>
            <a:r>
              <a:rPr lang="zh-CN" altLang="en-US" dirty="0">
                <a:ea typeface="STHeiti Light" charset="-122"/>
              </a:rPr>
              <a:t>，</a:t>
            </a:r>
            <a:r>
              <a:rPr lang="en-US" altLang="zh-CN" dirty="0">
                <a:ea typeface="STHeiti Light" charset="-122"/>
              </a:rPr>
              <a:t>&gt;</a:t>
            </a:r>
            <a:r>
              <a:rPr lang="zh-CN" altLang="en-US" dirty="0">
                <a:ea typeface="STHeiti Light" charset="-122"/>
              </a:rPr>
              <a:t>，</a:t>
            </a:r>
            <a:r>
              <a:rPr lang="en-US" altLang="zh-CN" dirty="0">
                <a:ea typeface="STHeiti Light" charset="-122"/>
              </a:rPr>
              <a:t>&gt;=</a:t>
            </a:r>
            <a:r>
              <a:rPr lang="zh-CN" altLang="en-US" dirty="0">
                <a:ea typeface="STHeiti Light" charset="-122"/>
              </a:rPr>
              <a:t>，</a:t>
            </a:r>
            <a:r>
              <a:rPr lang="en-US" altLang="zh-CN" dirty="0">
                <a:ea typeface="STHeiti Light" charset="-122"/>
              </a:rPr>
              <a:t>&lt;</a:t>
            </a:r>
            <a:r>
              <a:rPr lang="zh-CN" altLang="en-US" dirty="0">
                <a:ea typeface="STHeiti Light" charset="-122"/>
              </a:rPr>
              <a:t>，</a:t>
            </a:r>
            <a:r>
              <a:rPr lang="en-US" altLang="zh-CN" dirty="0">
                <a:ea typeface="STHeiti Light" charset="-122"/>
              </a:rPr>
              <a:t>&lt;=</a:t>
            </a:r>
            <a:r>
              <a:rPr lang="zh-CN" altLang="en-US" dirty="0">
                <a:ea typeface="STHeiti Light" charset="-122"/>
              </a:rPr>
              <a:t>，</a:t>
            </a:r>
            <a:r>
              <a:rPr lang="en-US" altLang="zh-CN" dirty="0">
                <a:ea typeface="STHeiti Light" charset="-122"/>
              </a:rPr>
              <a:t>&lt;&gt; }</a:t>
            </a:r>
            <a:r>
              <a:rPr lang="zh-CN" altLang="en-US" dirty="0">
                <a:ea typeface="STHeiti Light" charset="-122"/>
              </a:rPr>
              <a:t>，</a:t>
            </a:r>
            <a:r>
              <a:rPr lang="en-US" altLang="zh-CN" dirty="0">
                <a:ea typeface="STHeiti Light" charset="-122"/>
              </a:rPr>
              <a:t>A</a:t>
            </a:r>
            <a:r>
              <a:rPr lang="zh-CN" altLang="en-US" dirty="0">
                <a:ea typeface="STHeiti Light" charset="-122"/>
              </a:rPr>
              <a:t>是关系</a:t>
            </a:r>
            <a:r>
              <a:rPr lang="en-US" altLang="zh-CN" dirty="0">
                <a:ea typeface="STHeiti Light" charset="-122"/>
              </a:rPr>
              <a:t>R</a:t>
            </a:r>
            <a:r>
              <a:rPr lang="zh-CN" altLang="en-US" dirty="0">
                <a:ea typeface="STHeiti Light" charset="-122"/>
              </a:rPr>
              <a:t>中的属性或者是一个常数，</a:t>
            </a:r>
            <a:r>
              <a:rPr lang="en-US" altLang="zh-CN" dirty="0">
                <a:ea typeface="STHeiti Light" charset="-122"/>
              </a:rPr>
              <a:t>B</a:t>
            </a:r>
            <a:r>
              <a:rPr lang="zh-CN" altLang="en-US" dirty="0">
                <a:ea typeface="STHeiti Light" charset="-122"/>
              </a:rPr>
              <a:t>是关系</a:t>
            </a:r>
            <a:r>
              <a:rPr lang="en-US" altLang="zh-CN" dirty="0">
                <a:ea typeface="STHeiti Light" charset="-122"/>
              </a:rPr>
              <a:t>S</a:t>
            </a:r>
            <a:r>
              <a:rPr lang="zh-CN" altLang="en-US" dirty="0">
                <a:ea typeface="STHeiti Light" charset="-122"/>
              </a:rPr>
              <a:t>中的属性或者是一个常数，</a:t>
            </a:r>
            <a:r>
              <a:rPr lang="en-US" altLang="zh-CN" dirty="0">
                <a:ea typeface="STHeiti Light" charset="-122"/>
              </a:rPr>
              <a:t>A</a:t>
            </a:r>
            <a:r>
              <a:rPr lang="zh-CN" altLang="en-US" dirty="0">
                <a:ea typeface="STHeiti Light" charset="-122"/>
              </a:rPr>
              <a:t>和</a:t>
            </a:r>
            <a:r>
              <a:rPr lang="en-US" altLang="zh-CN" dirty="0">
                <a:ea typeface="STHeiti Light" charset="-122"/>
              </a:rPr>
              <a:t>B</a:t>
            </a:r>
            <a:r>
              <a:rPr lang="zh-CN" altLang="en-US" dirty="0">
                <a:ea typeface="STHeiti Light" charset="-122"/>
              </a:rPr>
              <a:t>必须是同一个定义域（相同的类型）。还可以用逻辑运算符和上面的一般形式构成更复杂的条件。 </a:t>
            </a:r>
          </a:p>
        </p:txBody>
      </p:sp>
      <p:grpSp>
        <p:nvGrpSpPr>
          <p:cNvPr id="386052" name="Group 4">
            <a:extLst>
              <a:ext uri="{FF2B5EF4-FFF2-40B4-BE49-F238E27FC236}">
                <a16:creationId xmlns:a16="http://schemas.microsoft.com/office/drawing/2014/main" id="{EC26CFF9-1DC8-48F9-B003-473D7430372D}"/>
              </a:ext>
            </a:extLst>
          </p:cNvPr>
          <p:cNvGrpSpPr>
            <a:grpSpLocks/>
          </p:cNvGrpSpPr>
          <p:nvPr/>
        </p:nvGrpSpPr>
        <p:grpSpPr bwMode="auto">
          <a:xfrm>
            <a:off x="3191895" y="3429000"/>
            <a:ext cx="1600200" cy="685800"/>
            <a:chOff x="1152" y="2304"/>
            <a:chExt cx="1008" cy="432"/>
          </a:xfrm>
        </p:grpSpPr>
        <p:grpSp>
          <p:nvGrpSpPr>
            <p:cNvPr id="386053" name="Group 5">
              <a:extLst>
                <a:ext uri="{FF2B5EF4-FFF2-40B4-BE49-F238E27FC236}">
                  <a16:creationId xmlns:a16="http://schemas.microsoft.com/office/drawing/2014/main" id="{C244DBC9-FFF3-4948-B74F-3261921F0C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352"/>
              <a:ext cx="1008" cy="384"/>
              <a:chOff x="2325" y="6446"/>
              <a:chExt cx="705" cy="367"/>
            </a:xfrm>
          </p:grpSpPr>
          <p:sp>
            <p:nvSpPr>
              <p:cNvPr id="386054" name="AutoShape 6">
                <a:extLst>
                  <a:ext uri="{FF2B5EF4-FFF2-40B4-BE49-F238E27FC236}">
                    <a16:creationId xmlns:a16="http://schemas.microsoft.com/office/drawing/2014/main" id="{F1334ED6-4C65-46CF-85A0-5E95D789C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V="1">
                <a:off x="2612" y="6414"/>
                <a:ext cx="78" cy="142"/>
              </a:xfrm>
              <a:prstGeom prst="flowChartCollate">
                <a:avLst/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055" name="Text Box 7">
                <a:extLst>
                  <a:ext uri="{FF2B5EF4-FFF2-40B4-BE49-F238E27FC236}">
                    <a16:creationId xmlns:a16="http://schemas.microsoft.com/office/drawing/2014/main" id="{5B01F600-DFCC-4A35-9FA8-B682F7357B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V="1">
                <a:off x="2325" y="6450"/>
                <a:ext cx="705" cy="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hangingPunct="0">
                  <a:lnSpc>
                    <a:spcPct val="80000"/>
                  </a:lnSpc>
                </a:pPr>
                <a:r>
                  <a:rPr kumimoji="0" lang="en-US" altLang="zh-CN" sz="600" i="1"/>
                  <a:t> </a:t>
                </a:r>
                <a:endParaRPr kumimoji="0" lang="en-US" altLang="zh-CN" sz="600"/>
              </a:p>
            </p:txBody>
          </p:sp>
        </p:grpSp>
        <p:sp>
          <p:nvSpPr>
            <p:cNvPr id="386056" name="Rectangle 8">
              <a:extLst>
                <a:ext uri="{FF2B5EF4-FFF2-40B4-BE49-F238E27FC236}">
                  <a16:creationId xmlns:a16="http://schemas.microsoft.com/office/drawing/2014/main" id="{52F41E02-27C7-4FDD-A6D9-A76009804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04"/>
              <a:ext cx="57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 i="1" dirty="0"/>
                <a:t> </a:t>
              </a:r>
              <a:r>
                <a:rPr lang="zh-CN" altLang="en-US" sz="1600" b="1" i="1" dirty="0"/>
                <a:t>条件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38006559-A0EE-4BF9-B4D8-1DEECA2A3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D54DAC94-2B61-45E2-90F3-2485F9D88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12" name="文本框 22">
            <a:extLst>
              <a:ext uri="{FF2B5EF4-FFF2-40B4-BE49-F238E27FC236}">
                <a16:creationId xmlns:a16="http://schemas.microsoft.com/office/drawing/2014/main" id="{8585E92D-5C39-4C71-86ED-57C6172C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575678174"/>
      </p:ext>
    </p:extLst>
  </p:cSld>
  <p:clrMapOvr>
    <a:masterClrMapping/>
  </p:clrMapOvr>
  <p:transition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8BE74A25-2FE2-4FA3-982C-15FF0F58F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3.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连接（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Join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006559-A0EE-4BF9-B4D8-1DEECA2A3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D54DAC94-2B61-45E2-90F3-2485F9D88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12" name="文本框 22">
            <a:extLst>
              <a:ext uri="{FF2B5EF4-FFF2-40B4-BE49-F238E27FC236}">
                <a16:creationId xmlns:a16="http://schemas.microsoft.com/office/drawing/2014/main" id="{8585E92D-5C39-4C71-86ED-57C6172C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DC2F3B-ED36-4F46-8FEB-D15A5D5EC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9" y="2493600"/>
            <a:ext cx="6807305" cy="22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1065"/>
      </p:ext>
    </p:extLst>
  </p:cSld>
  <p:clrMapOvr>
    <a:masterClrMapping/>
  </p:clrMapOvr>
  <p:transition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>
            <a:extLst>
              <a:ext uri="{FF2B5EF4-FFF2-40B4-BE49-F238E27FC236}">
                <a16:creationId xmlns:a16="http://schemas.microsoft.com/office/drawing/2014/main" id="{CBD24652-1F5D-4F77-BBCD-140CC0393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3.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连接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 </a:t>
            </a:r>
          </a:p>
        </p:txBody>
      </p:sp>
      <p:sp>
        <p:nvSpPr>
          <p:cNvPr id="387075" name="Rectangle 3">
            <a:extLst>
              <a:ext uri="{FF2B5EF4-FFF2-40B4-BE49-F238E27FC236}">
                <a16:creationId xmlns:a16="http://schemas.microsoft.com/office/drawing/2014/main" id="{65C00240-8B70-4A7E-AA32-ADC7C2F21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 等值连接（</a:t>
            </a: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equijoin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）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STHeiti Light" charset="-122"/>
              </a:rPr>
              <a:t>当条件</a:t>
            </a:r>
            <a:r>
              <a:rPr lang="en-US" altLang="zh-CN" sz="2800" dirty="0" err="1">
                <a:ea typeface="STHeiti Light" charset="-122"/>
              </a:rPr>
              <a:t>AθB</a:t>
            </a:r>
            <a:r>
              <a:rPr lang="zh-CN" altLang="en-US" sz="2800" dirty="0">
                <a:ea typeface="STHeiti Light" charset="-122"/>
              </a:rPr>
              <a:t>中的</a:t>
            </a:r>
            <a:r>
              <a:rPr lang="en-US" altLang="zh-CN" sz="2800" dirty="0">
                <a:ea typeface="STHeiti Light" charset="-122"/>
              </a:rPr>
              <a:t>θ</a:t>
            </a:r>
            <a:r>
              <a:rPr lang="zh-CN" altLang="en-US" sz="2800" dirty="0">
                <a:ea typeface="STHeiti Light" charset="-122"/>
              </a:rPr>
              <a:t>为“＝”的连接运算称为等值连接 </a:t>
            </a:r>
          </a:p>
          <a:p>
            <a:pPr marL="819150" lvl="1" indent="-342900" algn="just"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等值连接的含义</a:t>
            </a:r>
          </a:p>
          <a:p>
            <a:pPr lvl="2" algn="just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从关系</a:t>
            </a:r>
            <a:r>
              <a:rPr lang="en-US" altLang="zh-CN" sz="2400" dirty="0">
                <a:ea typeface="STHeiti Light" charset="-122"/>
              </a:rPr>
              <a:t>R</a:t>
            </a:r>
            <a:r>
              <a:rPr lang="zh-CN" altLang="en-US" sz="2400" dirty="0">
                <a:ea typeface="STHeiti Light" charset="-122"/>
              </a:rPr>
              <a:t>与</a:t>
            </a:r>
            <a:r>
              <a:rPr lang="en-US" altLang="zh-CN" sz="2400" dirty="0">
                <a:ea typeface="STHeiti Light" charset="-122"/>
              </a:rPr>
              <a:t>S</a:t>
            </a:r>
            <a:r>
              <a:rPr lang="zh-CN" altLang="en-US" sz="2400" dirty="0">
                <a:ea typeface="STHeiti Light" charset="-122"/>
              </a:rPr>
              <a:t>的广义笛卡尔积中选取</a:t>
            </a:r>
            <a:r>
              <a:rPr lang="en-US" altLang="zh-CN" sz="2400" dirty="0">
                <a:ea typeface="STHeiti Light" charset="-122"/>
              </a:rPr>
              <a:t>A</a:t>
            </a:r>
            <a:r>
              <a:rPr lang="zh-CN" altLang="en-US" sz="2400" dirty="0">
                <a:ea typeface="STHeiti Light" charset="-122"/>
              </a:rPr>
              <a:t>、</a:t>
            </a:r>
            <a:r>
              <a:rPr lang="en-US" altLang="zh-CN" sz="2400" dirty="0">
                <a:ea typeface="STHeiti Light" charset="-122"/>
              </a:rPr>
              <a:t>B</a:t>
            </a:r>
            <a:r>
              <a:rPr lang="zh-CN" altLang="en-US" sz="2400" dirty="0">
                <a:ea typeface="STHeiti Light" charset="-122"/>
              </a:rPr>
              <a:t>属性值相等的那些元组</a:t>
            </a:r>
            <a:endParaRPr lang="en-US" altLang="zh-CN" sz="2400" dirty="0">
              <a:ea typeface="STHeiti Light" charset="-122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 自然连接（</a:t>
            </a: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Natural join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）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STHeiti Light" charset="-122"/>
              </a:rPr>
              <a:t>自然连接是一种特殊的等值连接</a:t>
            </a:r>
          </a:p>
          <a:p>
            <a:pPr marL="1338263" lvl="2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它要求关系</a:t>
            </a:r>
            <a:r>
              <a:rPr lang="en-US" altLang="zh-CN" sz="2400" dirty="0">
                <a:ea typeface="STHeiti Light" charset="-122"/>
              </a:rPr>
              <a:t>R</a:t>
            </a:r>
            <a:r>
              <a:rPr lang="zh-CN" altLang="en-US" sz="2400" dirty="0">
                <a:ea typeface="STHeiti Light" charset="-122"/>
              </a:rPr>
              <a:t>中的属性</a:t>
            </a:r>
            <a:r>
              <a:rPr lang="en-US" altLang="zh-CN" sz="2400" dirty="0">
                <a:ea typeface="STHeiti Light" charset="-122"/>
              </a:rPr>
              <a:t>A</a:t>
            </a:r>
            <a:r>
              <a:rPr lang="zh-CN" altLang="en-US" sz="2400" dirty="0">
                <a:ea typeface="STHeiti Light" charset="-122"/>
              </a:rPr>
              <a:t>和关系</a:t>
            </a:r>
            <a:r>
              <a:rPr lang="en-US" altLang="zh-CN" sz="2400" dirty="0">
                <a:ea typeface="STHeiti Light" charset="-122"/>
              </a:rPr>
              <a:t>S</a:t>
            </a:r>
            <a:r>
              <a:rPr lang="zh-CN" altLang="en-US" sz="2400" dirty="0">
                <a:ea typeface="STHeiti Light" charset="-122"/>
              </a:rPr>
              <a:t>中的属性</a:t>
            </a:r>
            <a:r>
              <a:rPr lang="en-US" altLang="zh-CN" sz="2400" dirty="0">
                <a:ea typeface="STHeiti Light" charset="-122"/>
              </a:rPr>
              <a:t>B</a:t>
            </a:r>
            <a:r>
              <a:rPr lang="zh-CN" altLang="en-US" sz="2400" dirty="0">
                <a:ea typeface="STHeiti Light" charset="-122"/>
              </a:rPr>
              <a:t>名字相同，在结果中把重复的属性列去掉</a:t>
            </a: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dirty="0">
                <a:ea typeface="STHeiti Light" charset="-122"/>
              </a:rPr>
              <a:t>自然连接的含义：</a:t>
            </a:r>
            <a:r>
              <a:rPr lang="en-US" altLang="zh-CN" dirty="0">
                <a:ea typeface="STHeiti Light" charset="-122"/>
              </a:rPr>
              <a:t>R</a:t>
            </a:r>
            <a:r>
              <a:rPr lang="zh-CN" altLang="en-US" dirty="0">
                <a:ea typeface="STHeiti Light" charset="-122"/>
              </a:rPr>
              <a:t>和</a:t>
            </a:r>
            <a:r>
              <a:rPr lang="en-US" altLang="zh-CN" dirty="0">
                <a:ea typeface="STHeiti Light" charset="-122"/>
              </a:rPr>
              <a:t>S</a:t>
            </a:r>
            <a:r>
              <a:rPr lang="zh-CN" altLang="en-US" dirty="0">
                <a:ea typeface="STHeiti Light" charset="-122"/>
              </a:rPr>
              <a:t>具有相同的属性组</a:t>
            </a:r>
            <a:r>
              <a:rPr lang="en-US" altLang="zh-CN" dirty="0">
                <a:ea typeface="STHeiti Light" charset="-122"/>
              </a:rPr>
              <a:t>B</a:t>
            </a:r>
          </a:p>
          <a:p>
            <a:pPr lvl="2" algn="just">
              <a:buFont typeface="Wingdings" panose="05000000000000000000" pitchFamily="2" charset="2"/>
              <a:buChar char="p"/>
            </a:pPr>
            <a:endParaRPr lang="zh-CN" altLang="en-US" sz="26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63BBEB-B536-4319-9633-98A5DFBE3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C7A6F661-5F46-479C-8C48-2465B0D03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DF3094E8-EF3B-4E67-8AEA-222D4B9B9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5540750"/>
      </p:ext>
    </p:extLst>
  </p:cSld>
  <p:clrMapOvr>
    <a:masterClrMapping/>
  </p:clrMapOvr>
  <p:transition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7C9942D8-632C-4F0C-A605-0D0548C80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3.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连接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sp>
        <p:nvSpPr>
          <p:cNvPr id="390147" name="Rectangle 3">
            <a:extLst>
              <a:ext uri="{FF2B5EF4-FFF2-40B4-BE49-F238E27FC236}">
                <a16:creationId xmlns:a16="http://schemas.microsoft.com/office/drawing/2014/main" id="{F2BA5C0E-2607-4C93-9E51-584D43AAA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828800"/>
            <a:ext cx="7772400" cy="592138"/>
          </a:xfrm>
        </p:spPr>
        <p:txBody>
          <a:bodyPr/>
          <a:lstStyle/>
          <a:p>
            <a:r>
              <a:rPr lang="zh-CN" altLang="en-US" sz="2400" dirty="0">
                <a:ea typeface="STHeiti Light" charset="-122"/>
              </a:rPr>
              <a:t>等值连接举例</a:t>
            </a:r>
          </a:p>
        </p:txBody>
      </p:sp>
      <p:pic>
        <p:nvPicPr>
          <p:cNvPr id="390237" name="Picture 93">
            <a:extLst>
              <a:ext uri="{FF2B5EF4-FFF2-40B4-BE49-F238E27FC236}">
                <a16:creationId xmlns:a16="http://schemas.microsoft.com/office/drawing/2014/main" id="{06686EEB-27AB-4402-BF6F-F187E52D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420938"/>
            <a:ext cx="6265862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238" name="Picture 94">
            <a:extLst>
              <a:ext uri="{FF2B5EF4-FFF2-40B4-BE49-F238E27FC236}">
                <a16:creationId xmlns:a16="http://schemas.microsoft.com/office/drawing/2014/main" id="{FF3B5102-5190-4E13-9AF2-CE9A1671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581525"/>
            <a:ext cx="24193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66223C-52D2-4FFA-BF8D-6EF36568D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CCDDA351-BF4F-44F7-B1A4-9DAE5AEF1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29424AD3-201D-4249-9AB1-9889B0192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9508921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单一的数据结构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----</a:t>
            </a:r>
            <a:r>
              <a:rPr lang="zh-CN" altLang="en-US" sz="2400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关系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（用户看来就是一张二维表）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   现实世界的实体以及实体间的各种联系均用关系来表示</a:t>
            </a:r>
            <a:endParaRPr lang="en-US" altLang="zh-CN" sz="22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889BCA-866D-4CDF-AE18-54B2DA6A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88" y="3184228"/>
            <a:ext cx="7444155" cy="20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1468"/>
      </p:ext>
    </p:extLst>
  </p:cSld>
  <p:clrMapOvr>
    <a:masterClrMapping/>
  </p:clrMapOvr>
  <p:transition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0C969534-8CFF-4427-818C-47DEEA79D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3.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连接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FF025E45-BA10-49C5-BD22-B38119DE5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408580" name="Picture 4">
            <a:extLst>
              <a:ext uri="{FF2B5EF4-FFF2-40B4-BE49-F238E27FC236}">
                <a16:creationId xmlns:a16="http://schemas.microsoft.com/office/drawing/2014/main" id="{ED0AD816-B141-4E61-B5F8-2296D924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576513"/>
            <a:ext cx="6626225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8FADAA-A6FE-41B6-A3D4-66CBF4D8D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文本框 22">
            <a:extLst>
              <a:ext uri="{FF2B5EF4-FFF2-40B4-BE49-F238E27FC236}">
                <a16:creationId xmlns:a16="http://schemas.microsoft.com/office/drawing/2014/main" id="{0A3D34AF-2152-4BA6-A46D-574711F7F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E5398FE3-999D-481F-9A77-3EBCDD6E2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612581634"/>
      </p:ext>
    </p:extLst>
  </p:cSld>
  <p:clrMapOvr>
    <a:masterClrMapping/>
  </p:clrMapOvr>
  <p:transition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:a16="http://schemas.microsoft.com/office/drawing/2014/main" id="{679A3B3B-C7BB-4E55-A6AA-C0BE36D6E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3.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连接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sp>
        <p:nvSpPr>
          <p:cNvPr id="409603" name="AutoShape 3">
            <a:extLst>
              <a:ext uri="{FF2B5EF4-FFF2-40B4-BE49-F238E27FC236}">
                <a16:creationId xmlns:a16="http://schemas.microsoft.com/office/drawing/2014/main" id="{EC8AD4CD-0F0E-413D-A7F6-A39C3C6E59AD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STHeiti Light" charset="-122"/>
              </a:rPr>
              <a:t>自然连接举例</a:t>
            </a:r>
          </a:p>
        </p:txBody>
      </p:sp>
      <p:pic>
        <p:nvPicPr>
          <p:cNvPr id="409604" name="Picture 4">
            <a:extLst>
              <a:ext uri="{FF2B5EF4-FFF2-40B4-BE49-F238E27FC236}">
                <a16:creationId xmlns:a16="http://schemas.microsoft.com/office/drawing/2014/main" id="{3A4BB199-12F1-424D-8803-EE85EAB9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636838"/>
            <a:ext cx="6264275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05" name="Picture 5">
            <a:extLst>
              <a:ext uri="{FF2B5EF4-FFF2-40B4-BE49-F238E27FC236}">
                <a16:creationId xmlns:a16="http://schemas.microsoft.com/office/drawing/2014/main" id="{A125F567-6734-4FA3-87AB-829B9C4F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581525"/>
            <a:ext cx="5715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0543DC-CF13-456E-A242-78D3CE170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E605641B-F945-4A12-B3C4-D31C79DFF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7EC76D5D-E400-4449-B7A0-DC8FF2572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856366306"/>
      </p:ext>
    </p:extLst>
  </p:cSld>
  <p:clrMapOvr>
    <a:masterClrMapping/>
  </p:clrMapOvr>
  <p:transition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E1706B97-F581-4B71-864A-80CF2F533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综合举例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0387" name="Rectangle 3">
                <a:extLst>
                  <a:ext uri="{FF2B5EF4-FFF2-40B4-BE49-F238E27FC236}">
                    <a16:creationId xmlns:a16="http://schemas.microsoft.com/office/drawing/2014/main" id="{B11367D6-1C74-43AC-BC1E-F7CB64D1D92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>
                  <a:buFont typeface="Monotype Sorts" pitchFamily="2" charset="2"/>
                  <a:buNone/>
                </a:pPr>
                <a:r>
                  <a:rPr lang="zh-CN" altLang="en-US" sz="2400" dirty="0">
                    <a:ea typeface="STHeiti Light" charset="-122"/>
                  </a:rPr>
                  <a:t>以</a:t>
                </a:r>
                <a:r>
                  <a:rPr lang="en-US" altLang="zh-CN" sz="2400" dirty="0">
                    <a:ea typeface="STHeiti Light" charset="-122"/>
                  </a:rPr>
                  <a:t>”</a:t>
                </a:r>
                <a:r>
                  <a:rPr lang="zh-CN" altLang="en-US" sz="2400" dirty="0">
                    <a:ea typeface="STHeiti Light" charset="-122"/>
                  </a:rPr>
                  <a:t>学生</a:t>
                </a:r>
                <a:r>
                  <a:rPr lang="en-US" altLang="zh-CN" sz="2400" dirty="0">
                    <a:ea typeface="STHeiti Light" charset="-122"/>
                  </a:rPr>
                  <a:t>-</a:t>
                </a:r>
                <a:r>
                  <a:rPr lang="zh-CN" altLang="en-US" sz="2400" dirty="0">
                    <a:ea typeface="STHeiti Light" charset="-122"/>
                  </a:rPr>
                  <a:t>课程数据库</a:t>
                </a:r>
                <a:r>
                  <a:rPr lang="en-US" altLang="zh-CN" sz="2400" dirty="0">
                    <a:ea typeface="STHeiti Light" charset="-122"/>
                  </a:rPr>
                  <a:t>”</a:t>
                </a:r>
                <a:r>
                  <a:rPr lang="zh-CN" altLang="en-US" sz="2400" dirty="0">
                    <a:ea typeface="STHeiti Light" charset="-122"/>
                  </a:rPr>
                  <a:t>为例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ea typeface="STHeiti Light" charset="-122"/>
                  </a:rPr>
                  <a:t>例</a:t>
                </a:r>
                <a:r>
                  <a:rPr lang="en-US" altLang="zh-CN" sz="2400" dirty="0">
                    <a:ea typeface="STHeiti Light" charset="-122"/>
                  </a:rPr>
                  <a:t>2.4.1: </a:t>
                </a:r>
                <a:r>
                  <a:rPr lang="zh-CN" altLang="en-US" sz="2400" dirty="0">
                    <a:ea typeface="STHeiti Light" charset="-122"/>
                  </a:rPr>
                  <a:t>查询选修了课程号为</a:t>
                </a:r>
                <a:r>
                  <a:rPr lang="en-US" altLang="zh-CN" sz="2400" dirty="0">
                    <a:ea typeface="STHeiti Light" charset="-122"/>
                  </a:rPr>
                  <a:t>C02</a:t>
                </a:r>
                <a:r>
                  <a:rPr lang="zh-CN" altLang="en-US" sz="2400" dirty="0">
                    <a:ea typeface="STHeiti Light" charset="-122"/>
                  </a:rPr>
                  <a:t>的课程的学生的名字。</a:t>
                </a:r>
              </a:p>
              <a:p>
                <a:pPr>
                  <a:lnSpc>
                    <a:spcPct val="150000"/>
                  </a:lnSpc>
                  <a:buFont typeface="Monotype Sorts" pitchFamily="2" charset="2"/>
                  <a:buNone/>
                </a:pPr>
                <a:r>
                  <a:rPr lang="zh-CN" altLang="en-US" sz="2400" dirty="0">
                    <a:ea typeface="STHeiti Light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𝑆𝑛𝑎𝑚𝑒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((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𝐶𝑛𝑜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=‘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𝐶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02’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𝑆𝐶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))⋈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)</m:t>
                    </m:r>
                  </m:oMath>
                </a14:m>
                <a:endParaRPr lang="en-US" altLang="zh-CN" sz="2400" dirty="0">
                  <a:ea typeface="STHeiti Light" charset="-122"/>
                </a:endParaRPr>
              </a:p>
              <a:p>
                <a:pPr marL="933450" lvl="1" indent="-34290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该表达式首先从选修关系</a:t>
                </a:r>
                <a:r>
                  <a:rPr lang="en-US" altLang="zh-CN" dirty="0">
                    <a:ea typeface="STHeiti Light" charset="-122"/>
                  </a:rPr>
                  <a:t>SC</a:t>
                </a:r>
                <a:r>
                  <a:rPr lang="zh-CN" altLang="en-US" dirty="0">
                    <a:ea typeface="STHeiti Light" charset="-122"/>
                  </a:rPr>
                  <a:t>中计算出课程号为</a:t>
                </a:r>
                <a:r>
                  <a:rPr lang="en-US" altLang="zh-CN" dirty="0">
                    <a:ea typeface="STHeiti Light" charset="-122"/>
                  </a:rPr>
                  <a:t>C02</a:t>
                </a:r>
                <a:r>
                  <a:rPr lang="zh-CN" altLang="en-US" dirty="0">
                    <a:ea typeface="STHeiti Light" charset="-122"/>
                  </a:rPr>
                  <a:t>的元组集合，然后再和学生关系</a:t>
                </a:r>
                <a:r>
                  <a:rPr lang="en-US" altLang="zh-CN" dirty="0">
                    <a:ea typeface="STHeiti Light" charset="-122"/>
                  </a:rPr>
                  <a:t>S</a:t>
                </a:r>
                <a:r>
                  <a:rPr lang="zh-CN" altLang="en-US" dirty="0">
                    <a:ea typeface="STHeiti Light" charset="-122"/>
                  </a:rPr>
                  <a:t>进行自然连接。</a:t>
                </a:r>
              </a:p>
              <a:p>
                <a:pPr marL="933450" lvl="1" indent="-34290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查询结果为</a:t>
                </a:r>
                <a:r>
                  <a:rPr lang="en-US" altLang="zh-CN" dirty="0">
                    <a:ea typeface="STHeiti Light" charset="-122"/>
                  </a:rPr>
                  <a:t>{</a:t>
                </a:r>
                <a:r>
                  <a:rPr lang="zh-CN" altLang="en-US" dirty="0">
                    <a:ea typeface="STHeiti Light" charset="-122"/>
                  </a:rPr>
                  <a:t>胡峻</a:t>
                </a:r>
                <a:r>
                  <a:rPr lang="en-US" altLang="zh-CN" dirty="0">
                    <a:ea typeface="STHeiti Light" charset="-122"/>
                  </a:rPr>
                  <a:t>}</a:t>
                </a:r>
              </a:p>
              <a:p>
                <a:pPr marL="933450" lvl="1" indent="-34290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ea typeface="STHeiti Light" charset="-122"/>
                  </a:rPr>
                  <a:t>该查询还可以写成下面的形式：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ea typeface="STHeiti Light" charset="-122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𝑆𝑛𝑎𝑚𝑒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𝐶𝑛𝑜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=‘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𝐶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</a:rPr>
                          <m:t>02’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𝑆𝐶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𝑆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))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</a:rPr>
                      <m:t> </m:t>
                    </m:r>
                  </m:oMath>
                </a14:m>
                <a:endParaRPr lang="en-US" altLang="zh-CN" sz="2400" dirty="0">
                  <a:ea typeface="STHeiti Light" charset="-122"/>
                </a:endParaRPr>
              </a:p>
              <a:p>
                <a:pPr marL="819150" lvl="1">
                  <a:buFontTx/>
                  <a:buNone/>
                </a:pPr>
                <a:r>
                  <a:rPr lang="en-US" altLang="zh-CN" sz="2400" b="0" dirty="0">
                    <a:latin typeface="宋体" panose="02010600030101010101" pitchFamily="2" charset="-122"/>
                  </a:rPr>
                  <a:t> </a:t>
                </a:r>
              </a:p>
              <a:p>
                <a:pPr marL="819150" lvl="1" algn="just">
                  <a:buFontTx/>
                  <a:buNone/>
                </a:pPr>
                <a:endParaRPr lang="en-US" altLang="zh-CN" sz="2400" b="0" dirty="0">
                  <a:latin typeface="宋体" panose="02010600030101010101" pitchFamily="2" charset="-122"/>
                </a:endParaRPr>
              </a:p>
              <a:p>
                <a:pPr marL="819150" lvl="1">
                  <a:buFontTx/>
                  <a:buNone/>
                </a:pPr>
                <a:r>
                  <a:rPr lang="en-US" altLang="zh-CN" sz="2400" dirty="0"/>
                  <a:t>	</a:t>
                </a:r>
              </a:p>
            </p:txBody>
          </p:sp>
        </mc:Choice>
        <mc:Fallback xmlns="">
          <p:sp>
            <p:nvSpPr>
              <p:cNvPr id="400387" name="Rectangle 3">
                <a:extLst>
                  <a:ext uri="{FF2B5EF4-FFF2-40B4-BE49-F238E27FC236}">
                    <a16:creationId xmlns:a16="http://schemas.microsoft.com/office/drawing/2014/main" id="{B11367D6-1C74-43AC-BC1E-F7CB64D1D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9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DD6633FB-3558-425E-873F-E19EF086A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38AD8369-3E1B-468A-80FB-583A51643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CDD40C30-AF21-4ED9-9A7B-0439CE0BE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08462635"/>
      </p:ext>
    </p:extLst>
  </p:cSld>
  <p:clrMapOvr>
    <a:masterClrMapping/>
  </p:clrMapOvr>
  <p:transition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:a16="http://schemas.microsoft.com/office/drawing/2014/main" id="{679A3B3B-C7BB-4E55-A6AA-C0BE36D6E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4.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除</a:t>
            </a:r>
            <a:endParaRPr lang="en-US" altLang="zh-CN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03" name="AutoShape 3">
                <a:extLst>
                  <a:ext uri="{FF2B5EF4-FFF2-40B4-BE49-F238E27FC236}">
                    <a16:creationId xmlns:a16="http://schemas.microsoft.com/office/drawing/2014/main" id="{EC8AD4CD-0F0E-413D-A7F6-A39C3C6E59AD}"/>
                  </a:ext>
                </a:extLst>
              </p:cNvPr>
              <p:cNvSpPr>
                <a:spLocks noGrp="1" noChangeAspect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ea typeface="STHeiti Light" charset="-122"/>
                  </a:rPr>
                  <a:t> 给定关系</a:t>
                </a:r>
                <a:r>
                  <a:rPr lang="en-US" altLang="zh-CN" sz="2400" dirty="0">
                    <a:ea typeface="STHeiti Light" charset="-122"/>
                  </a:rPr>
                  <a:t>R (X, Y) </a:t>
                </a:r>
                <a:r>
                  <a:rPr lang="zh-CN" altLang="en-US" sz="2400" dirty="0">
                    <a:ea typeface="STHeiti Light" charset="-122"/>
                  </a:rPr>
                  <a:t>和</a:t>
                </a:r>
                <a:r>
                  <a:rPr lang="en-US" altLang="zh-CN" sz="2400" dirty="0">
                    <a:ea typeface="STHeiti Light" charset="-122"/>
                  </a:rPr>
                  <a:t>S(Y, Z)</a:t>
                </a:r>
                <a:r>
                  <a:rPr lang="zh-CN" altLang="en-US" sz="2400" dirty="0">
                    <a:ea typeface="STHeiti Light" charset="-122"/>
                  </a:rPr>
                  <a:t>， 其中</a:t>
                </a:r>
                <a:r>
                  <a:rPr lang="en-US" altLang="zh-CN" sz="2400" dirty="0">
                    <a:ea typeface="STHeiti Light" charset="-122"/>
                  </a:rPr>
                  <a:t>X, Y, Z</a:t>
                </a:r>
                <a:r>
                  <a:rPr lang="zh-CN" altLang="en-US" sz="2400" dirty="0">
                    <a:ea typeface="STHeiti Light" charset="-122"/>
                  </a:rPr>
                  <a:t>为属性组，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STHeiti Light" charset="-122"/>
                  </a:rPr>
                  <a:t>R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STHeiti Light" charset="-122"/>
                  </a:rPr>
                  <a:t>中的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STHeiti Light" charset="-122"/>
                  </a:rPr>
                  <a:t>Y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STHeiti Light" charset="-122"/>
                  </a:rPr>
                  <a:t>与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STHeiti Light" charset="-122"/>
                  </a:rPr>
                  <a:t>S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STHeiti Light" charset="-122"/>
                  </a:rPr>
                  <a:t>中的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STHeiti Light" charset="-122"/>
                  </a:rPr>
                  <a:t>Y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STHeiti Light" charset="-122"/>
                  </a:rPr>
                  <a:t>出自相同的域集</a:t>
                </a:r>
                <a:r>
                  <a:rPr lang="zh-CN" altLang="en-US" sz="2400" dirty="0">
                    <a:ea typeface="STHeiti Light" charset="-122"/>
                  </a:rPr>
                  <a:t>。</a:t>
                </a:r>
                <a:endParaRPr lang="en-US" altLang="zh-CN" sz="2400" dirty="0">
                  <a:ea typeface="STHeiti Light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ea typeface="STHeiti Light" charset="-122"/>
                  </a:rPr>
                  <a:t>    R</a:t>
                </a:r>
                <a:r>
                  <a:rPr lang="zh-CN" altLang="en-US" sz="2400" dirty="0">
                    <a:ea typeface="STHeiti Light" charset="-122"/>
                  </a:rPr>
                  <a:t>与</a:t>
                </a:r>
                <a:r>
                  <a:rPr lang="en-US" altLang="zh-CN" sz="2400" dirty="0">
                    <a:ea typeface="STHeiti Light" charset="-122"/>
                  </a:rPr>
                  <a:t>S</a:t>
                </a:r>
                <a:r>
                  <a:rPr lang="zh-CN" altLang="en-US" sz="2400" dirty="0">
                    <a:ea typeface="STHeiti Light" charset="-122"/>
                  </a:rPr>
                  <a:t>的除运算得到一个新的关系</a:t>
                </a:r>
                <a:r>
                  <a:rPr lang="en-US" altLang="zh-CN" sz="2400" dirty="0">
                    <a:ea typeface="STHeiti Light" charset="-122"/>
                  </a:rPr>
                  <a:t>P(X)</a:t>
                </a:r>
                <a:r>
                  <a:rPr lang="zh-CN" altLang="en-US" sz="2400" dirty="0">
                    <a:ea typeface="STHeiti Light" charset="-122"/>
                  </a:rPr>
                  <a:t>， </a:t>
                </a:r>
                <a:r>
                  <a:rPr lang="en-US" altLang="zh-CN" sz="2400" dirty="0">
                    <a:ea typeface="STHeiti Light" charset="-122"/>
                  </a:rPr>
                  <a:t>P</a:t>
                </a:r>
                <a:r>
                  <a:rPr lang="zh-CN" altLang="en-US" sz="2400" dirty="0">
                    <a:ea typeface="STHeiti Light" charset="-122"/>
                  </a:rPr>
                  <a:t>是</a:t>
                </a:r>
                <a:r>
                  <a:rPr lang="en-US" altLang="zh-CN" sz="2400" dirty="0">
                    <a:ea typeface="STHeiti Light" charset="-122"/>
                  </a:rPr>
                  <a:t>R</a:t>
                </a:r>
                <a:r>
                  <a:rPr lang="zh-CN" altLang="en-US" sz="2400" dirty="0">
                    <a:ea typeface="STHeiti Light" charset="-122"/>
                  </a:rPr>
                  <a:t>中满足下列条件的元组在</a:t>
                </a:r>
                <a:r>
                  <a:rPr lang="en-US" altLang="zh-CN" sz="2400" dirty="0">
                    <a:ea typeface="STHeiti Light" charset="-122"/>
                  </a:rPr>
                  <a:t>X </a:t>
                </a:r>
                <a:r>
                  <a:rPr lang="zh-CN" altLang="en-US" sz="2400" dirty="0">
                    <a:ea typeface="STHeiti Light" charset="-122"/>
                  </a:rPr>
                  <a:t>属性列上的投影：</a:t>
                </a:r>
                <a:endParaRPr lang="en-US" altLang="zh-CN" sz="2400" dirty="0">
                  <a:ea typeface="STHeiti Light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ea typeface="STHeiti Light" charset="-122"/>
                  </a:rPr>
                  <a:t>    </a:t>
                </a:r>
                <a:r>
                  <a:rPr lang="zh-CN" altLang="en-US" sz="2400" dirty="0">
                    <a:ea typeface="STHeiti Light" charset="-122"/>
                  </a:rPr>
                  <a:t>元组在</a:t>
                </a:r>
                <a:r>
                  <a:rPr lang="en-US" altLang="zh-CN" sz="2400" dirty="0">
                    <a:ea typeface="STHeiti Light" charset="-122"/>
                  </a:rPr>
                  <a:t>X</a:t>
                </a:r>
                <a:r>
                  <a:rPr lang="zh-CN" altLang="en-US" sz="2400" dirty="0">
                    <a:ea typeface="STHeiti Light" charset="-122"/>
                  </a:rPr>
                  <a:t>上分量值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ea typeface="STHeiti Light" charset="-122"/>
                  </a:rPr>
                  <a:t>在</a:t>
                </a:r>
                <a:r>
                  <a:rPr lang="en-US" altLang="zh-CN" sz="2400" dirty="0">
                    <a:ea typeface="STHeiti Light" charset="-122"/>
                  </a:rPr>
                  <a:t>R</a:t>
                </a:r>
                <a:r>
                  <a:rPr lang="zh-CN" altLang="en-US" sz="2400" dirty="0">
                    <a:ea typeface="STHeiti Light" charset="-122"/>
                  </a:rPr>
                  <a:t>中的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STHeiti Light" charset="-122"/>
                  </a:rPr>
                  <a:t>象集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Heiti Light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Heiti Light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STHeiti Light" charset="-122"/>
                  </a:rPr>
                  <a:t>包含</a:t>
                </a:r>
                <a:r>
                  <a:rPr lang="en-US" altLang="zh-CN" sz="2400" dirty="0">
                    <a:ea typeface="STHeiti Light" charset="-122"/>
                  </a:rPr>
                  <a:t>S</a:t>
                </a:r>
                <a:r>
                  <a:rPr lang="zh-CN" altLang="en-US" sz="2400" dirty="0">
                    <a:ea typeface="STHeiti Light" charset="-122"/>
                  </a:rPr>
                  <a:t>在</a:t>
                </a:r>
                <a:r>
                  <a:rPr lang="en-US" altLang="zh-CN" sz="2400" dirty="0">
                    <a:ea typeface="STHeiti Light" charset="-122"/>
                  </a:rPr>
                  <a:t>Y</a:t>
                </a:r>
                <a:r>
                  <a:rPr lang="zh-CN" altLang="en-US" sz="2400" dirty="0">
                    <a:ea typeface="STHeiti Light" charset="-122"/>
                  </a:rPr>
                  <a:t>上投影的集合</a:t>
                </a:r>
                <a:r>
                  <a:rPr lang="en-US" altLang="zh-CN" sz="2400" dirty="0">
                    <a:ea typeface="STHeiti Light" charset="-122"/>
                  </a:rPr>
                  <a:t>,</a:t>
                </a:r>
                <a:r>
                  <a:rPr lang="zh-CN" altLang="en-US" sz="2400" dirty="0">
                    <a:ea typeface="STHeiti Light" charset="-122"/>
                  </a:rPr>
                  <a:t> 记作：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𝑅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÷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𝑆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STHeiti Light" charset="-122"/>
                        </a:rPr>
                        <m:t>={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STHeiti Light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ea typeface="STHeiti Light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ea typeface="STHeiti Light" charset="-122"/>
                            </a:rPr>
                            <m:t>𝑟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[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]|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STHeiti Light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ea typeface="STHeiti Light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ea typeface="STHeiti Light" charset="-122"/>
                            </a:rPr>
                            <m:t>𝑟</m:t>
                          </m:r>
                        </m:sub>
                      </m:sSub>
                      <m:r>
                        <a:rPr lang="en-US" altLang="zh-CN" sz="2400" i="1" dirty="0" err="1">
                          <a:latin typeface="Cambria Math" panose="02040503050406030204" pitchFamily="18" charset="0"/>
                          <a:ea typeface="STHeiti Light" charset="-122"/>
                        </a:rPr>
                        <m:t>∈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  <a:ea typeface="STHeiti Light" charset="-122"/>
                        </a:rPr>
                        <m:t>𝑅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∧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STHeiti Light" charset="-122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 panose="02040503050406030204" pitchFamily="18" charset="0"/>
                              <a:ea typeface="STHeiti Light" charset="-122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STHeiti Light" charset="-122"/>
                            </a:rPr>
                            <m:t>𝑌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𝑆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)⊆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STHeiti Light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ea typeface="STHeiti Light" charset="-122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  <a:ea typeface="STHeiti Light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Heiti Light" charset="-122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ea typeface="STHeiti Light" charset="-122"/>
                </a:endParaRPr>
              </a:p>
              <a:p>
                <a:pPr marL="0" indent="0">
                  <a:buNone/>
                </a:pPr>
                <a:r>
                  <a:rPr lang="en-US" altLang="zh-CN" sz="2400" b="0" dirty="0">
                    <a:ea typeface="STHeiti Light" charset="-122"/>
                  </a:rPr>
                  <a:t>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STHeiti Light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THeiti Light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𝑌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THeiti Light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THeiti Light" charset="-122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THeiti Light" charset="-122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THeiti Light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THeiti Light" charset="-122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THeiti Light" charset="-122"/>
                      </a:rPr>
                      <m:t>))</m:t>
                    </m:r>
                  </m:oMath>
                </a14:m>
                <a:endParaRPr lang="zh-CN" altLang="en-US" sz="2400" dirty="0">
                  <a:ea typeface="STHeiti Light" charset="-122"/>
                </a:endParaRPr>
              </a:p>
            </p:txBody>
          </p:sp>
        </mc:Choice>
        <mc:Fallback xmlns="">
          <p:sp>
            <p:nvSpPr>
              <p:cNvPr id="409603" name="AutoShape 3">
                <a:extLst>
                  <a:ext uri="{FF2B5EF4-FFF2-40B4-BE49-F238E27FC236}">
                    <a16:creationId xmlns:a16="http://schemas.microsoft.com/office/drawing/2014/main" id="{EC8AD4CD-0F0E-413D-A7F6-A39C3C6E5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9" t="-2101" r="-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8B0543DC-CF13-456E-A242-78D3CE170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E605641B-F945-4A12-B3C4-D31C79DFF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7EC76D5D-E400-4449-B7A0-DC8FF2572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586492658"/>
      </p:ext>
    </p:extLst>
  </p:cSld>
  <p:clrMapOvr>
    <a:masterClrMapping/>
  </p:clrMapOvr>
  <p:transition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:a16="http://schemas.microsoft.com/office/drawing/2014/main" id="{679A3B3B-C7BB-4E55-A6AA-C0BE36D6E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4.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除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0543DC-CF13-456E-A242-78D3CE170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E605641B-F945-4A12-B3C4-D31C79DFF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7EC76D5D-E400-4449-B7A0-DC8FF2572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4311E1-C8EB-40E6-AB0C-9E90DD04E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2339181"/>
            <a:ext cx="7143750" cy="3324225"/>
          </a:xfrm>
        </p:spPr>
      </p:pic>
    </p:spTree>
    <p:extLst>
      <p:ext uri="{BB962C8B-B14F-4D97-AF65-F5344CB8AC3E}">
        <p14:creationId xmlns:p14="http://schemas.microsoft.com/office/powerpoint/2010/main" val="3107966663"/>
      </p:ext>
    </p:extLst>
  </p:cSld>
  <p:clrMapOvr>
    <a:masterClrMapping/>
  </p:clrMapOvr>
  <p:transition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:a16="http://schemas.microsoft.com/office/drawing/2014/main" id="{679A3B3B-C7BB-4E55-A6AA-C0BE36D6E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4.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除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0543DC-CF13-456E-A242-78D3CE170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E605641B-F945-4A12-B3C4-D31C79DFF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7EC76D5D-E400-4449-B7A0-DC8FF2572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6DB9BD6-960E-432B-9F3A-BC0488360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26" y="2006600"/>
            <a:ext cx="8361744" cy="40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51878"/>
      </p:ext>
    </p:extLst>
  </p:cSld>
  <p:clrMapOvr>
    <a:masterClrMapping/>
  </p:clrMapOvr>
  <p:transition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:a16="http://schemas.microsoft.com/office/drawing/2014/main" id="{679A3B3B-C7BB-4E55-A6AA-C0BE36D6E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4.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除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续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0543DC-CF13-456E-A242-78D3CE170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E605641B-F945-4A12-B3C4-D31C79DFF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7EC76D5D-E400-4449-B7A0-DC8FF2572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BF7B-D4CF-4FC5-B620-8A095553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在关系</a:t>
            </a:r>
            <a:r>
              <a:rPr lang="en-US" altLang="zh-CN" sz="2400" dirty="0">
                <a:ea typeface="STHeiti Light" charset="-122"/>
              </a:rPr>
              <a:t>R</a:t>
            </a:r>
            <a:r>
              <a:rPr lang="zh-CN" altLang="en-US" sz="2400" dirty="0">
                <a:ea typeface="STHeiti Light" charset="-122"/>
              </a:rPr>
              <a:t>中， </a:t>
            </a:r>
            <a:r>
              <a:rPr lang="en-US" altLang="zh-CN" sz="2400" dirty="0">
                <a:ea typeface="STHeiti Light" charset="-122"/>
              </a:rPr>
              <a:t>A</a:t>
            </a:r>
            <a:r>
              <a:rPr lang="zh-CN" altLang="en-US" sz="2400" dirty="0">
                <a:ea typeface="STHeiti Light" charset="-122"/>
              </a:rPr>
              <a:t>可以取四个值</a:t>
            </a:r>
            <a:r>
              <a:rPr lang="en-US" altLang="zh-CN" sz="2400" dirty="0">
                <a:ea typeface="STHeiti Light" charset="-122"/>
              </a:rPr>
              <a:t>{a1</a:t>
            </a:r>
            <a:r>
              <a:rPr lang="zh-CN" altLang="en-US" sz="2400" dirty="0">
                <a:ea typeface="STHeiti Light" charset="-122"/>
              </a:rPr>
              <a:t>， </a:t>
            </a:r>
            <a:r>
              <a:rPr lang="en-US" altLang="zh-CN" sz="2400" dirty="0">
                <a:ea typeface="STHeiti Light" charset="-122"/>
              </a:rPr>
              <a:t>a2</a:t>
            </a:r>
            <a:r>
              <a:rPr lang="zh-CN" altLang="en-US" sz="2400" dirty="0">
                <a:ea typeface="STHeiti Light" charset="-122"/>
              </a:rPr>
              <a:t>， </a:t>
            </a:r>
            <a:r>
              <a:rPr lang="en-US" altLang="zh-CN" sz="2400" dirty="0">
                <a:ea typeface="STHeiti Light" charset="-122"/>
              </a:rPr>
              <a:t>a3</a:t>
            </a:r>
            <a:r>
              <a:rPr lang="zh-CN" altLang="en-US" sz="2400" dirty="0">
                <a:ea typeface="STHeiti Light" charset="-122"/>
              </a:rPr>
              <a:t>， </a:t>
            </a:r>
            <a:r>
              <a:rPr lang="en-US" altLang="zh-CN" sz="2400" dirty="0">
                <a:ea typeface="STHeiti Light" charset="-122"/>
              </a:rPr>
              <a:t>a4}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a1</a:t>
            </a:r>
            <a:r>
              <a:rPr lang="zh-CN" altLang="en-US" sz="2000" dirty="0">
                <a:ea typeface="STHeiti Light" charset="-122"/>
              </a:rPr>
              <a:t>的象集为 </a:t>
            </a:r>
            <a:r>
              <a:rPr lang="en-US" altLang="zh-CN" sz="2000" dirty="0">
                <a:ea typeface="STHeiti Light" charset="-122"/>
              </a:rPr>
              <a:t>{(b1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c2)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(b2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c3)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(b2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c1)}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a2</a:t>
            </a:r>
            <a:r>
              <a:rPr lang="zh-CN" altLang="en-US" sz="2000" dirty="0">
                <a:ea typeface="STHeiti Light" charset="-122"/>
              </a:rPr>
              <a:t>的象集为 </a:t>
            </a:r>
            <a:r>
              <a:rPr lang="en-US" altLang="zh-CN" sz="2000" dirty="0">
                <a:ea typeface="STHeiti Light" charset="-122"/>
              </a:rPr>
              <a:t>{(b3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c7)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(b2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c3)}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a3</a:t>
            </a:r>
            <a:r>
              <a:rPr lang="zh-CN" altLang="en-US" sz="2000" dirty="0">
                <a:ea typeface="STHeiti Light" charset="-122"/>
              </a:rPr>
              <a:t>的象集为 </a:t>
            </a:r>
            <a:r>
              <a:rPr lang="en-US" altLang="zh-CN" sz="2000" dirty="0">
                <a:ea typeface="STHeiti Light" charset="-122"/>
              </a:rPr>
              <a:t>{(b4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c6)}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a4</a:t>
            </a:r>
            <a:r>
              <a:rPr lang="zh-CN" altLang="en-US" sz="2000" dirty="0">
                <a:ea typeface="STHeiti Light" charset="-122"/>
              </a:rPr>
              <a:t>的象集为 </a:t>
            </a:r>
            <a:r>
              <a:rPr lang="en-US" altLang="zh-CN" sz="2000" dirty="0">
                <a:ea typeface="STHeiti Light" charset="-122"/>
              </a:rPr>
              <a:t>{(b6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c6)}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S</a:t>
            </a:r>
            <a:r>
              <a:rPr lang="zh-CN" altLang="en-US" sz="2400" dirty="0">
                <a:ea typeface="STHeiti Light" charset="-122"/>
              </a:rPr>
              <a:t>在</a:t>
            </a:r>
            <a:r>
              <a:rPr lang="en-US" altLang="zh-CN" sz="2400" dirty="0">
                <a:ea typeface="STHeiti Light" charset="-122"/>
              </a:rPr>
              <a:t>(B,</a:t>
            </a:r>
            <a:r>
              <a:rPr lang="zh-CN" altLang="en-US" sz="2400" dirty="0">
                <a:ea typeface="STHeiti Light" charset="-122"/>
              </a:rPr>
              <a:t> </a:t>
            </a:r>
            <a:r>
              <a:rPr lang="en-US" altLang="zh-CN" sz="2400" dirty="0">
                <a:ea typeface="STHeiti Light" charset="-122"/>
              </a:rPr>
              <a:t>C)</a:t>
            </a:r>
            <a:r>
              <a:rPr lang="zh-CN" altLang="en-US" sz="2400" dirty="0">
                <a:ea typeface="STHeiti Light" charset="-122"/>
              </a:rPr>
              <a:t>上的投影为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{(b1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c2)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(b2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c1)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(b2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c3) }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只有</a:t>
            </a:r>
            <a:r>
              <a:rPr lang="en-US" altLang="zh-CN" sz="2400" dirty="0">
                <a:ea typeface="STHeiti Light" charset="-122"/>
              </a:rPr>
              <a:t>a1</a:t>
            </a:r>
            <a:r>
              <a:rPr lang="zh-CN" altLang="en-US" sz="2400" dirty="0">
                <a:ea typeface="STHeiti Light" charset="-122"/>
              </a:rPr>
              <a:t>的象集包含了</a:t>
            </a:r>
            <a:r>
              <a:rPr lang="en-US" altLang="zh-CN" sz="2400" dirty="0">
                <a:ea typeface="STHeiti Light" charset="-122"/>
              </a:rPr>
              <a:t>S</a:t>
            </a:r>
            <a:r>
              <a:rPr lang="zh-CN" altLang="en-US" sz="2400" dirty="0">
                <a:ea typeface="STHeiti Light" charset="-122"/>
              </a:rPr>
              <a:t>在</a:t>
            </a:r>
            <a:r>
              <a:rPr lang="en-US" altLang="zh-CN" sz="2400" dirty="0">
                <a:ea typeface="STHeiti Light" charset="-122"/>
              </a:rPr>
              <a:t>(B</a:t>
            </a:r>
            <a:r>
              <a:rPr lang="zh-CN" altLang="en-US" sz="2400" dirty="0">
                <a:ea typeface="STHeiti Light" charset="-122"/>
              </a:rPr>
              <a:t>， </a:t>
            </a:r>
            <a:r>
              <a:rPr lang="en-US" altLang="zh-CN" sz="2400" dirty="0">
                <a:ea typeface="STHeiti Light" charset="-122"/>
              </a:rPr>
              <a:t>C)</a:t>
            </a:r>
            <a:r>
              <a:rPr lang="zh-CN" altLang="en-US" sz="2400" dirty="0">
                <a:ea typeface="STHeiti Light" charset="-122"/>
              </a:rPr>
              <a:t>属性组上的投影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000" dirty="0">
                <a:ea typeface="STHeiti Light" charset="-122"/>
              </a:rPr>
              <a:t>所以 </a:t>
            </a:r>
            <a:r>
              <a:rPr lang="en-US" altLang="zh-CN" sz="2000" dirty="0">
                <a:ea typeface="STHeiti Light" charset="-122"/>
              </a:rPr>
              <a:t>R÷S ={a1}</a:t>
            </a:r>
            <a:endParaRPr lang="zh-CN" altLang="en-US" sz="2000" dirty="0">
              <a:ea typeface="STHeit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740435"/>
      </p:ext>
    </p:extLst>
  </p:cSld>
  <p:clrMapOvr>
    <a:masterClrMapping/>
  </p:clrMapOvr>
  <p:transition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E1706B97-F581-4B71-864A-80CF2F533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综合举例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6633FB-3558-425E-873F-E19EF086A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38AD8369-3E1B-468A-80FB-583A51643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CDD40C30-AF21-4ED9-9A7B-0439CE0BE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ADD285-132F-4375-B8F9-987556F1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7" y="1690688"/>
            <a:ext cx="5796793" cy="17579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1FFE0B-F1AD-4A03-A66C-74C38133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77" y="3498981"/>
            <a:ext cx="3875714" cy="19548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8F267A-69E5-4ADC-90B5-7CF4FFC9C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942" y="3498981"/>
            <a:ext cx="4614414" cy="19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83809"/>
      </p:ext>
    </p:extLst>
  </p:cSld>
  <p:clrMapOvr>
    <a:masterClrMapping/>
  </p:clrMapOvr>
  <p:transition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E1706B97-F581-4B71-864A-80CF2F533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综合举例 </a:t>
            </a:r>
          </a:p>
        </p:txBody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B11367D6-1C74-43AC-BC1E-F7CB64D1D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STHeiti Light" charset="-122"/>
              </a:rPr>
              <a:t>例</a:t>
            </a:r>
            <a:r>
              <a:rPr lang="en-US" altLang="zh-CN" sz="2400" dirty="0">
                <a:ea typeface="STHeiti Light" charset="-122"/>
              </a:rPr>
              <a:t>2.4.2: </a:t>
            </a:r>
            <a:r>
              <a:rPr lang="zh-CN" altLang="en-US" sz="2400" dirty="0">
                <a:ea typeface="STHeiti Light" charset="-122"/>
              </a:rPr>
              <a:t>查询至少选修</a:t>
            </a:r>
            <a:r>
              <a:rPr lang="en-US" altLang="zh-CN" sz="2400" dirty="0">
                <a:ea typeface="STHeiti Light" charset="-122"/>
              </a:rPr>
              <a:t>1</a:t>
            </a:r>
            <a:r>
              <a:rPr lang="zh-CN" altLang="en-US" sz="2400" dirty="0">
                <a:ea typeface="STHeiti Light" charset="-122"/>
              </a:rPr>
              <a:t>号课程和</a:t>
            </a:r>
            <a:r>
              <a:rPr lang="en-US" altLang="zh-CN" sz="2400" dirty="0">
                <a:ea typeface="STHeiti Light" charset="-122"/>
              </a:rPr>
              <a:t>3</a:t>
            </a:r>
            <a:r>
              <a:rPr lang="zh-CN" altLang="en-US" sz="2400" dirty="0">
                <a:ea typeface="STHeiti Light" charset="-122"/>
              </a:rPr>
              <a:t>号课程的学生号码 。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</a:pPr>
            <a:r>
              <a:rPr lang="zh-CN" altLang="en-US" sz="2400" dirty="0">
                <a:ea typeface="STHeiti Light" charset="-122"/>
              </a:rPr>
              <a:t>		   首先建立一个临时关系</a:t>
            </a:r>
            <a:r>
              <a:rPr lang="en-US" altLang="zh-CN" sz="2400" dirty="0">
                <a:ea typeface="STHeiti Light" charset="-122"/>
              </a:rPr>
              <a:t>K</a:t>
            </a:r>
            <a:r>
              <a:rPr lang="zh-CN" altLang="en-US" sz="2400" dirty="0">
                <a:ea typeface="STHeiti Light" charset="-122"/>
              </a:rPr>
              <a:t>：</a:t>
            </a:r>
            <a:endParaRPr lang="en-US" altLang="zh-CN" sz="2400" b="0" dirty="0">
              <a:latin typeface="宋体" panose="02010600030101010101" pitchFamily="2" charset="-122"/>
            </a:endParaRPr>
          </a:p>
          <a:p>
            <a:pPr marL="819150" lvl="1">
              <a:buFontTx/>
              <a:buNone/>
            </a:pPr>
            <a:r>
              <a:rPr lang="en-US" altLang="zh-CN" sz="2400" dirty="0"/>
              <a:t>	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6633FB-3558-425E-873F-E19EF086A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38AD8369-3E1B-468A-80FB-583A51643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CDD40C30-AF21-4ED9-9A7B-0439CE0BE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3F618B-04C3-406D-9E96-8A659AF4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00" y="2953675"/>
            <a:ext cx="2161905" cy="20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063D6FD-3961-4A3D-AABE-2A1EF691EA9D}"/>
                  </a:ext>
                </a:extLst>
              </p:cNvPr>
              <p:cNvSpPr/>
              <p:nvPr/>
            </p:nvSpPr>
            <p:spPr>
              <a:xfrm>
                <a:off x="1205047" y="5428272"/>
                <a:ext cx="4572000" cy="4778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400" dirty="0">
                    <a:latin typeface="+mn-lt"/>
                    <a:ea typeface="STHeiti Light" charset="-122"/>
                  </a:rPr>
                  <a:t>然后求：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l-GR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  <m:t>𝜋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+mn-ea"/>
                          </a:rPr>
                          <m:t>𝑆𝑛𝑜</m:t>
                        </m:r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+mn-ea"/>
                          </a:rPr>
                          <m:t>𝐶𝑛𝑜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𝑆𝐶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</a:rPr>
                      <m:t>)÷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</a:rPr>
                      <m:t>𝐾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endParaRPr lang="zh-CN" altLang="en-US" sz="240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063D6FD-3961-4A3D-AABE-2A1EF691E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47" y="5428272"/>
                <a:ext cx="4572000" cy="477888"/>
              </a:xfrm>
              <a:prstGeom prst="rect">
                <a:avLst/>
              </a:prstGeom>
              <a:blipFill>
                <a:blip r:embed="rId3"/>
                <a:stretch>
                  <a:fillRect l="-2133" t="-10127" b="-24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310444"/>
      </p:ext>
    </p:extLst>
  </p:cSld>
  <p:clrMapOvr>
    <a:masterClrMapping/>
  </p:clrMapOvr>
  <p:transition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E1706B97-F581-4B71-864A-80CF2F533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综合举例 </a:t>
            </a:r>
          </a:p>
        </p:txBody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B11367D6-1C74-43AC-BC1E-F7CB64D1D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9150" lvl="1">
              <a:buFontTx/>
              <a:buNone/>
            </a:pPr>
            <a:r>
              <a:rPr lang="en-US" altLang="zh-CN" sz="2400" dirty="0"/>
              <a:t>	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6633FB-3558-425E-873F-E19EF086A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38AD8369-3E1B-468A-80FB-583A51643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CDD40C30-AF21-4ED9-9A7B-0439CE0BE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EF5968-6D78-426D-90C3-7D678D23E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03115"/>
            <a:ext cx="7767528" cy="35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1144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200" dirty="0">
                <a:latin typeface="STHeiti Light" charset="-122"/>
                <a:ea typeface="STHeiti Light" charset="-122"/>
                <a:cs typeface="STHeiti Light" charset="-122"/>
              </a:rPr>
              <a:t>学生</a:t>
            </a:r>
            <a:endParaRPr lang="en-US" altLang="zh-CN" sz="22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关系举例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13CA0D-2488-4DAE-9C3B-A7C702C9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2354000"/>
            <a:ext cx="8001828" cy="3525857"/>
          </a:xfrm>
          <a:prstGeom prst="rect">
            <a:avLst/>
          </a:prstGeom>
        </p:spPr>
      </p:pic>
      <p:sp>
        <p:nvSpPr>
          <p:cNvPr id="11" name="文本框 22">
            <a:extLst>
              <a:ext uri="{FF2B5EF4-FFF2-40B4-BE49-F238E27FC236}">
                <a16:creationId xmlns:a16="http://schemas.microsoft.com/office/drawing/2014/main" id="{FD780877-8A6B-4F44-88B7-0211E2B37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1697945230"/>
      </p:ext>
    </p:extLst>
  </p:cSld>
  <p:clrMapOvr>
    <a:masterClrMapping/>
  </p:clrMapOvr>
  <p:transition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E1706B97-F581-4B71-864A-80CF2F533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综合举例 </a:t>
            </a:r>
          </a:p>
        </p:txBody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B11367D6-1C74-43AC-BC1E-F7CB64D1D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9150" lvl="1">
              <a:buFontTx/>
              <a:buNone/>
            </a:pPr>
            <a:r>
              <a:rPr lang="en-US" altLang="zh-CN" sz="2400" dirty="0"/>
              <a:t>	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6633FB-3558-425E-873F-E19EF086A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38AD8369-3E1B-468A-80FB-583A51643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CDD40C30-AF21-4ED9-9A7B-0439CE0BE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C396B5-B376-42CF-BF7F-64FAFFE0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8146234" cy="35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0171"/>
      </p:ext>
    </p:extLst>
  </p:cSld>
  <p:clrMapOvr>
    <a:masterClrMapping/>
  </p:clrMapOvr>
  <p:transition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E1706B97-F581-4B71-864A-80CF2F533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综合举例 </a:t>
            </a:r>
          </a:p>
        </p:txBody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B11367D6-1C74-43AC-BC1E-F7CB64D1D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9150" lvl="1">
              <a:buFontTx/>
              <a:buNone/>
            </a:pPr>
            <a:r>
              <a:rPr lang="en-US" altLang="zh-CN" sz="2400" dirty="0"/>
              <a:t>	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6633FB-3558-425E-873F-E19EF086A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38AD8369-3E1B-468A-80FB-583A51643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CDD40C30-AF21-4ED9-9A7B-0439CE0BE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96994B-C3E9-4A7E-98F6-A43055EE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8" y="1629095"/>
            <a:ext cx="8196044" cy="32784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F17B1A-D6F9-4E2A-923C-9AD38D6C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78" y="5039662"/>
            <a:ext cx="8196044" cy="11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12171"/>
      </p:ext>
    </p:extLst>
  </p:cSld>
  <p:clrMapOvr>
    <a:masterClrMapping/>
  </p:clrMapOvr>
  <p:transition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E1706B97-F581-4B71-864A-80CF2F533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综合举例 </a:t>
            </a:r>
          </a:p>
        </p:txBody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B11367D6-1C74-43AC-BC1E-F7CB64D1D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9150" lvl="1">
              <a:buFontTx/>
              <a:buNone/>
            </a:pPr>
            <a:r>
              <a:rPr lang="en-US" altLang="zh-CN" sz="2400" dirty="0"/>
              <a:t>	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6633FB-3558-425E-873F-E19EF086A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38AD8369-3E1B-468A-80FB-583A51643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2.4 </a:t>
            </a:r>
            <a:r>
              <a:rPr lang="zh-CN" altLang="en-US" sz="2400" dirty="0">
                <a:solidFill>
                  <a:schemeClr val="bg1"/>
                </a:solidFill>
              </a:rPr>
              <a:t>关系代数</a:t>
            </a: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CDD40C30-AF21-4ED9-9A7B-0439CE0BE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2B0DC9-D22E-44BE-944D-2ED04D1E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1825626"/>
            <a:ext cx="8826973" cy="43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8398"/>
      </p:ext>
    </p:extLst>
  </p:cSld>
  <p:clrMapOvr>
    <a:masterClrMapping/>
  </p:clrMapOvr>
  <p:transition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334963" y="4921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0"/>
            <a:ext cx="7886700" cy="5520933"/>
          </a:xfrm>
        </p:spPr>
        <p:txBody>
          <a:bodyPr anchor="t"/>
          <a:lstStyle/>
          <a:p>
            <a:pPr>
              <a:lnSpc>
                <a:spcPts val="5400"/>
              </a:lnSpc>
              <a:spcBef>
                <a:spcPts val="0"/>
              </a:spcBef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2.1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关系数据库概述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2.2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关系数据结构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2.3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关系的完整性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2.4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 关系代数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latin typeface="华文细黑" charset="-122"/>
                <a:ea typeface="华文细黑" charset="-122"/>
              </a:rPr>
              <a:t>2.5 </a:t>
            </a:r>
            <a:r>
              <a:rPr lang="zh-CN" altLang="en-US" sz="4000" b="1" dirty="0">
                <a:latin typeface="华文细黑" charset="-122"/>
                <a:ea typeface="华文细黑" charset="-122"/>
              </a:rPr>
              <a:t>关系演算</a:t>
            </a:r>
            <a:b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2.6 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关系数据库管理系统</a:t>
            </a:r>
            <a:b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</a:b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华文细黑" charset="-122"/>
                <a:ea typeface="华文细黑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3138752681"/>
      </p:ext>
    </p:extLst>
  </p:cSld>
  <p:clrMapOvr>
    <a:masterClrMapping/>
  </p:clrMapOvr>
  <p:transition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关系演算</a:t>
            </a: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关系演算以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数理逻辑</a:t>
            </a:r>
            <a:r>
              <a:rPr lang="zh-CN" altLang="en-US" sz="2400" dirty="0">
                <a:ea typeface="STHeiti Light" charset="-122"/>
              </a:rPr>
              <a:t>中的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谓词演算</a:t>
            </a:r>
            <a:r>
              <a:rPr lang="zh-CN" altLang="en-US" sz="2400" dirty="0">
                <a:ea typeface="STHeiti Light" charset="-122"/>
              </a:rPr>
              <a:t>为基础。按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谓词变元</a:t>
            </a:r>
            <a:r>
              <a:rPr lang="zh-CN" altLang="en-US" sz="2400" dirty="0">
                <a:ea typeface="STHeiti Light" charset="-122"/>
              </a:rPr>
              <a:t>不同进行分类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元组关系演算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STHeiti Light" charset="-122"/>
              </a:rPr>
              <a:t> 以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元组变量</a:t>
            </a:r>
            <a:r>
              <a:rPr lang="zh-CN" altLang="en-US" sz="2000" dirty="0">
                <a:ea typeface="STHeiti Light" charset="-122"/>
              </a:rPr>
              <a:t>作为谓词变元的基本对象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STHeiti Light" charset="-122"/>
              </a:rPr>
              <a:t> 元组关系演算语言</a:t>
            </a:r>
            <a:r>
              <a:rPr lang="en-US" altLang="zh-CN" sz="2000" dirty="0">
                <a:solidFill>
                  <a:srgbClr val="FF0000"/>
                </a:solidFill>
                <a:ea typeface="STHeiti Light" charset="-122"/>
              </a:rPr>
              <a:t>ALPHA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域关系演算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STHeiti Light" charset="-122"/>
              </a:rPr>
              <a:t> 以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域变量</a:t>
            </a:r>
            <a:r>
              <a:rPr lang="zh-CN" altLang="en-US" sz="2000" dirty="0">
                <a:ea typeface="STHeiti Light" charset="-122"/>
              </a:rPr>
              <a:t>作为谓词变元的基本对象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STHeiti Light" charset="-122"/>
              </a:rPr>
              <a:t> 域关系演算语言</a:t>
            </a:r>
            <a:r>
              <a:rPr lang="en-US" altLang="zh-CN" sz="2000" dirty="0">
                <a:solidFill>
                  <a:srgbClr val="FF0000"/>
                </a:solidFill>
                <a:ea typeface="STHeiti Light" charset="-122"/>
              </a:rPr>
              <a:t>QBE</a:t>
            </a:r>
            <a:r>
              <a:rPr lang="zh-CN" altLang="en-US" sz="2000" dirty="0">
                <a:ea typeface="STHeiti Light" charset="-122"/>
              </a:rPr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640455451"/>
      </p:ext>
    </p:extLst>
  </p:cSld>
  <p:clrMapOvr>
    <a:masterClrMapping/>
  </p:clrMapOvr>
  <p:transition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STHeiti Light" charset="-122"/>
              </a:rPr>
              <a:t> </a:t>
            </a:r>
            <a:r>
              <a:rPr lang="en-US" altLang="zh-CN" sz="2000" dirty="0">
                <a:ea typeface="STHeiti Light" charset="-122"/>
              </a:rPr>
              <a:t>ALPHA</a:t>
            </a:r>
            <a:r>
              <a:rPr lang="zh-CN" altLang="en-US" sz="2000" dirty="0">
                <a:ea typeface="STHeiti Light" charset="-122"/>
              </a:rPr>
              <a:t>语言主要有</a:t>
            </a:r>
            <a:r>
              <a:rPr lang="en-US" altLang="zh-CN" sz="2000" dirty="0">
                <a:ea typeface="STHeiti Light" charset="-122"/>
              </a:rPr>
              <a:t>GET, PUT, HOLD, UPDATE, DELETE, DROP 6</a:t>
            </a:r>
            <a:r>
              <a:rPr lang="zh-CN" altLang="en-US" sz="2000" dirty="0">
                <a:ea typeface="STHeiti Light" charset="-122"/>
              </a:rPr>
              <a:t>条操作语句，语句基本格式：</a:t>
            </a:r>
            <a:endParaRPr lang="en-US" altLang="zh-CN" sz="2000" dirty="0">
              <a:ea typeface="STHeiti Light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STHeiti Light" charset="-122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操作语句</a:t>
            </a:r>
            <a:r>
              <a:rPr lang="en-US" altLang="zh-CN" sz="2000" dirty="0">
                <a:solidFill>
                  <a:srgbClr val="FF0000"/>
                </a:solidFill>
                <a:ea typeface="STHeiti Light" charset="-122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工作空间名（表达式）：操作条件 </a:t>
            </a:r>
            <a:endParaRPr lang="en-US" altLang="zh-CN" sz="2000" dirty="0">
              <a:solidFill>
                <a:srgbClr val="FF0000"/>
              </a:solidFill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ea typeface="STHeiti Light" charset="-122"/>
              </a:rPr>
              <a:t>    其中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工作空间名</a:t>
            </a:r>
            <a:r>
              <a:rPr lang="zh-CN" altLang="en-US" sz="2000" dirty="0">
                <a:ea typeface="STHeiti Light" charset="-122"/>
              </a:rPr>
              <a:t>，在内存中用户与数据库之间的数据通讯区。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表达式用于指定操作语句的操作对象</a:t>
            </a:r>
            <a:r>
              <a:rPr lang="zh-CN" altLang="en-US" sz="2000" dirty="0">
                <a:ea typeface="STHeiti Light" charset="-122"/>
              </a:rPr>
              <a:t>，它可以是关系名和属性名，一条语句可以同时操作多个关系和多个属性。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操作条件是一个逻辑表达式</a:t>
            </a:r>
            <a:r>
              <a:rPr lang="zh-CN" altLang="en-US" sz="2000" dirty="0">
                <a:ea typeface="STHeiti Light" charset="-122"/>
              </a:rPr>
              <a:t>，用于将操作对象限定在满足条件的元组中，操作条件可以为空。除此之外，还可以在基本格式的基础上加上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排序要求</a:t>
            </a:r>
            <a:r>
              <a:rPr lang="zh-CN" altLang="en-US" sz="2000" dirty="0">
                <a:ea typeface="STHeiti Light" charset="-122"/>
              </a:rPr>
              <a:t>等。</a:t>
            </a:r>
            <a:endParaRPr lang="en-US" altLang="zh-CN" sz="20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ea typeface="STHeiti Light" charset="-122"/>
              </a:rPr>
              <a:t>    ***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注意：</a:t>
            </a:r>
            <a:r>
              <a:rPr lang="en-US" altLang="zh-CN" sz="2000" dirty="0">
                <a:ea typeface="STHeiti Light" charset="-122"/>
              </a:rPr>
              <a:t>ALPHA</a:t>
            </a:r>
            <a:r>
              <a:rPr lang="zh-CN" altLang="en-US" sz="2000" dirty="0">
                <a:ea typeface="STHeiti Light" charset="-122"/>
              </a:rPr>
              <a:t>语言没有在实际中出现，后面讲的</a:t>
            </a:r>
            <a:r>
              <a:rPr lang="en-US" altLang="zh-CN" sz="2000" dirty="0" err="1">
                <a:ea typeface="STHeiti Light" charset="-122"/>
              </a:rPr>
              <a:t>sql</a:t>
            </a:r>
            <a:r>
              <a:rPr lang="zh-CN" altLang="en-US" sz="2000" dirty="0">
                <a:ea typeface="STHeiti Light" charset="-122"/>
              </a:rPr>
              <a:t>语言就是由</a:t>
            </a:r>
            <a:r>
              <a:rPr lang="en-US" altLang="zh-CN" sz="2000" dirty="0">
                <a:ea typeface="STHeiti Light" charset="-122"/>
              </a:rPr>
              <a:t>ALPHA</a:t>
            </a:r>
            <a:r>
              <a:rPr lang="zh-CN" altLang="en-US" sz="2000" dirty="0">
                <a:ea typeface="STHeiti Light" charset="-122"/>
              </a:rPr>
              <a:t>的思路中演化过来。</a:t>
            </a:r>
            <a:endParaRPr lang="en-US" altLang="zh-CN" sz="20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4099580834"/>
      </p:ext>
    </p:extLst>
  </p:cSld>
  <p:clrMapOvr>
    <a:masterClrMapping/>
  </p:clrMapOvr>
  <p:transition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检索操作语句格式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GET 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工作空间名 </a:t>
            </a: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表达式</a:t>
            </a: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1) [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： 条件</a:t>
            </a: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] </a:t>
            </a:r>
            <a:r>
              <a:rPr lang="en-US" altLang="zh-CN" sz="2400" dirty="0">
                <a:ea typeface="STHeiti Light" charset="-122"/>
              </a:rPr>
              <a:t>[DOWN | UP </a:t>
            </a:r>
            <a:r>
              <a:rPr lang="zh-CN" altLang="en-US" sz="2400" dirty="0">
                <a:ea typeface="STHeiti Light" charset="-122"/>
              </a:rPr>
              <a:t>表达式</a:t>
            </a:r>
            <a:r>
              <a:rPr lang="en-US" altLang="zh-CN" sz="2400" dirty="0">
                <a:ea typeface="STHeiti Light" charset="-122"/>
              </a:rPr>
              <a:t>2]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STHeiti Light" charset="-122"/>
              </a:rPr>
              <a:t> 表达式</a:t>
            </a:r>
            <a:r>
              <a:rPr lang="en-US" altLang="zh-CN" sz="2000" dirty="0">
                <a:ea typeface="STHeiti Light" charset="-122"/>
              </a:rPr>
              <a:t>1</a:t>
            </a:r>
            <a:r>
              <a:rPr lang="zh-CN" altLang="en-US" sz="2000" dirty="0">
                <a:ea typeface="STHeiti Light" charset="-122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指定语句的操作对象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>
                <a:ea typeface="STHeiti Light" charset="-122"/>
              </a:rPr>
              <a:t>格式：关系名</a:t>
            </a:r>
            <a:r>
              <a:rPr lang="en-US" altLang="zh-CN" sz="2000" dirty="0">
                <a:ea typeface="STHeiti Light" charset="-122"/>
              </a:rPr>
              <a:t>| </a:t>
            </a:r>
            <a:r>
              <a:rPr lang="zh-CN" altLang="en-US" sz="2000" dirty="0">
                <a:ea typeface="STHeiti Light" charset="-122"/>
              </a:rPr>
              <a:t>关系名</a:t>
            </a:r>
            <a:r>
              <a:rPr lang="en-US" altLang="zh-CN" sz="2000" dirty="0">
                <a:ea typeface="STHeiti Light" charset="-122"/>
              </a:rPr>
              <a:t>. </a:t>
            </a:r>
            <a:r>
              <a:rPr lang="zh-CN" altLang="en-US" sz="2000" dirty="0">
                <a:ea typeface="STHeiti Light" charset="-122"/>
              </a:rPr>
              <a:t>属性名</a:t>
            </a:r>
            <a:r>
              <a:rPr lang="en-US" altLang="zh-CN" sz="2000" dirty="0">
                <a:ea typeface="STHeiti Light" charset="-122"/>
              </a:rPr>
              <a:t>| </a:t>
            </a:r>
            <a:r>
              <a:rPr lang="zh-CN" altLang="en-US" sz="2000" dirty="0">
                <a:ea typeface="STHeiti Light" charset="-122"/>
              </a:rPr>
              <a:t>元组变量</a:t>
            </a:r>
            <a:r>
              <a:rPr lang="en-US" altLang="zh-CN" sz="2000" dirty="0">
                <a:ea typeface="STHeiti Light" charset="-122"/>
              </a:rPr>
              <a:t>. </a:t>
            </a:r>
            <a:r>
              <a:rPr lang="zh-CN" altLang="en-US" sz="2000" dirty="0">
                <a:ea typeface="STHeiti Light" charset="-122"/>
              </a:rPr>
              <a:t>属性名</a:t>
            </a:r>
            <a:r>
              <a:rPr lang="en-US" altLang="zh-CN" sz="2000" dirty="0">
                <a:ea typeface="STHeiti Light" charset="-122"/>
              </a:rPr>
              <a:t>| </a:t>
            </a:r>
            <a:r>
              <a:rPr lang="zh-CN" altLang="en-US" sz="2000" dirty="0">
                <a:ea typeface="STHeiti Light" charset="-122"/>
              </a:rPr>
              <a:t>集函数 </a:t>
            </a:r>
            <a:r>
              <a:rPr lang="en-US" altLang="zh-CN" sz="2000" dirty="0">
                <a:ea typeface="STHeiti Light" charset="-122"/>
              </a:rPr>
              <a:t>[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… ]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STHeiti Light" charset="-122"/>
              </a:rPr>
              <a:t> 条件：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结果元组应该满足的条件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>
                <a:ea typeface="STHeiti Light" charset="-122"/>
              </a:rPr>
              <a:t>格式：逻辑表达式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STHeiti Light" charset="-122"/>
              </a:rPr>
              <a:t> 表达式</a:t>
            </a:r>
            <a:r>
              <a:rPr lang="en-US" altLang="zh-CN" sz="2000" dirty="0">
                <a:ea typeface="STHeiti Light" charset="-122"/>
              </a:rPr>
              <a:t>2</a:t>
            </a:r>
            <a:r>
              <a:rPr lang="zh-CN" altLang="en-US" sz="2000" dirty="0">
                <a:ea typeface="STHeiti Light" charset="-122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指定排序方式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>
                <a:ea typeface="STHeiti Light" charset="-122"/>
              </a:rPr>
              <a:t>格式：关系名</a:t>
            </a:r>
            <a:r>
              <a:rPr lang="en-US" altLang="zh-CN" sz="2000" dirty="0">
                <a:ea typeface="STHeiti Light" charset="-122"/>
              </a:rPr>
              <a:t>. </a:t>
            </a:r>
            <a:r>
              <a:rPr lang="zh-CN" altLang="en-US" sz="2000" dirty="0">
                <a:ea typeface="STHeiti Light" charset="-122"/>
              </a:rPr>
              <a:t>属性名</a:t>
            </a:r>
            <a:r>
              <a:rPr lang="en-US" altLang="zh-CN" sz="2000" dirty="0">
                <a:ea typeface="STHeiti Light" charset="-122"/>
              </a:rPr>
              <a:t>| </a:t>
            </a:r>
            <a:r>
              <a:rPr lang="zh-CN" altLang="en-US" sz="2000" dirty="0">
                <a:ea typeface="STHeiti Light" charset="-122"/>
              </a:rPr>
              <a:t>元组变量</a:t>
            </a:r>
            <a:r>
              <a:rPr lang="en-US" altLang="zh-CN" sz="2000" dirty="0">
                <a:ea typeface="STHeiti Light" charset="-122"/>
              </a:rPr>
              <a:t>. </a:t>
            </a:r>
            <a:r>
              <a:rPr lang="zh-CN" altLang="en-US" sz="2000" dirty="0">
                <a:ea typeface="STHeiti Light" charset="-122"/>
              </a:rPr>
              <a:t>属性名</a:t>
            </a:r>
            <a:r>
              <a:rPr lang="en-US" altLang="zh-CN" sz="2000" dirty="0">
                <a:ea typeface="STHeiti Light" charset="-122"/>
              </a:rPr>
              <a:t>[</a:t>
            </a:r>
            <a:r>
              <a:rPr lang="zh-CN" altLang="en-US" sz="2000" dirty="0">
                <a:ea typeface="STHeiti Light" charset="-122"/>
              </a:rPr>
              <a:t>， </a:t>
            </a:r>
            <a:r>
              <a:rPr lang="en-US" altLang="zh-CN" sz="2000" dirty="0">
                <a:ea typeface="STHeiti Light" charset="-122"/>
              </a:rPr>
              <a:t>… ]</a:t>
            </a:r>
            <a:endParaRPr lang="zh-CN" altLang="en-US" sz="16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495165714"/>
      </p:ext>
    </p:extLst>
  </p:cSld>
  <p:clrMapOvr>
    <a:masterClrMapping/>
  </p:clrMapOvr>
  <p:transition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1</a:t>
            </a:r>
            <a:r>
              <a:rPr lang="zh-CN" altLang="en-US" sz="2400" dirty="0">
                <a:ea typeface="STHeiti Light" charset="-122"/>
              </a:rPr>
              <a:t>）简单检索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STHeiti Light" charset="-122"/>
              </a:rPr>
              <a:t>            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GET 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工作空间名 （表达式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[</a:t>
            </a:r>
            <a:r>
              <a:rPr lang="zh-CN" altLang="en-US" sz="2400" dirty="0">
                <a:ea typeface="STHeiti Light" charset="-122"/>
              </a:rPr>
              <a:t>例</a:t>
            </a:r>
            <a:r>
              <a:rPr lang="en-US" altLang="zh-CN" sz="2400" dirty="0">
                <a:ea typeface="STHeiti Light" charset="-122"/>
              </a:rPr>
              <a:t>1] </a:t>
            </a:r>
            <a:r>
              <a:rPr lang="zh-CN" altLang="en-US" sz="2400" dirty="0">
                <a:ea typeface="STHeiti Light" charset="-122"/>
              </a:rPr>
              <a:t>查询所有被选修的课程号码。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GET W (</a:t>
            </a:r>
            <a:r>
              <a:rPr lang="en-US" altLang="zh-CN" sz="2400" dirty="0" err="1">
                <a:ea typeface="STHeiti Light" charset="-122"/>
              </a:rPr>
              <a:t>SC.Cno</a:t>
            </a:r>
            <a:r>
              <a:rPr lang="en-US" altLang="zh-CN" sz="2400" dirty="0">
                <a:ea typeface="STHeiti Light" charset="-122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[</a:t>
            </a:r>
            <a:r>
              <a:rPr lang="zh-CN" altLang="en-US" sz="2400" dirty="0">
                <a:ea typeface="STHeiti Light" charset="-122"/>
              </a:rPr>
              <a:t>例</a:t>
            </a:r>
            <a:r>
              <a:rPr lang="en-US" altLang="zh-CN" sz="2400" dirty="0">
                <a:ea typeface="STHeiti Light" charset="-122"/>
              </a:rPr>
              <a:t>2] </a:t>
            </a:r>
            <a:r>
              <a:rPr lang="zh-CN" altLang="en-US" sz="2400" dirty="0">
                <a:ea typeface="STHeiti Light" charset="-122"/>
              </a:rPr>
              <a:t>查询所有学生的数据。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GET W (Student)</a:t>
            </a:r>
            <a:endParaRPr lang="zh-CN" altLang="en-US" sz="20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4121619638"/>
      </p:ext>
    </p:extLst>
  </p:cSld>
  <p:clrMapOvr>
    <a:masterClrMapping/>
  </p:clrMapOvr>
  <p:transition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2</a:t>
            </a:r>
            <a:r>
              <a:rPr lang="zh-CN" altLang="en-US" sz="2400" dirty="0">
                <a:ea typeface="STHeiti Light" charset="-122"/>
              </a:rPr>
              <a:t>）限定条件检索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STHeiti Light" charset="-122"/>
              </a:rPr>
              <a:t>            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GET 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工作空间名（表达式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） ： 条件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  </a:t>
            </a:r>
            <a:r>
              <a:rPr lang="en-US" altLang="zh-CN" sz="2400" dirty="0">
                <a:ea typeface="STHeiti Light" charset="-122"/>
              </a:rPr>
              <a:t>[</a:t>
            </a:r>
            <a:r>
              <a:rPr lang="zh-CN" altLang="en-US" sz="2400" dirty="0">
                <a:ea typeface="STHeiti Light" charset="-122"/>
              </a:rPr>
              <a:t>例</a:t>
            </a:r>
            <a:r>
              <a:rPr lang="en-US" altLang="zh-CN" sz="2400" dirty="0">
                <a:ea typeface="STHeiti Light" charset="-122"/>
              </a:rPr>
              <a:t>3] </a:t>
            </a:r>
            <a:r>
              <a:rPr lang="zh-CN" altLang="en-US" sz="2400" dirty="0">
                <a:ea typeface="STHeiti Light" charset="-122"/>
              </a:rPr>
              <a:t>查询信息系</a:t>
            </a:r>
            <a:r>
              <a:rPr lang="en-US" altLang="zh-CN" sz="2400" dirty="0">
                <a:ea typeface="STHeiti Light" charset="-122"/>
              </a:rPr>
              <a:t>(IS)</a:t>
            </a:r>
            <a:r>
              <a:rPr lang="zh-CN" altLang="en-US" sz="2400" dirty="0">
                <a:ea typeface="STHeiti Light" charset="-122"/>
              </a:rPr>
              <a:t>中年龄小于</a:t>
            </a:r>
            <a:r>
              <a:rPr lang="en-US" altLang="zh-CN" sz="2400" dirty="0">
                <a:ea typeface="STHeiti Light" charset="-122"/>
              </a:rPr>
              <a:t>20</a:t>
            </a:r>
            <a:r>
              <a:rPr lang="zh-CN" altLang="en-US" sz="2400" dirty="0">
                <a:ea typeface="STHeiti Light" charset="-122"/>
              </a:rPr>
              <a:t>岁的学生的学号和年龄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GET W (</a:t>
            </a:r>
            <a:r>
              <a:rPr lang="en-US" altLang="zh-CN" sz="2400" dirty="0" err="1">
                <a:ea typeface="STHeiti Light" charset="-122"/>
              </a:rPr>
              <a:t>Student.Sno</a:t>
            </a:r>
            <a:r>
              <a:rPr lang="zh-CN" altLang="en-US" sz="2400" dirty="0">
                <a:ea typeface="STHeiti Light" charset="-122"/>
              </a:rPr>
              <a:t>， </a:t>
            </a:r>
            <a:r>
              <a:rPr lang="en-US" altLang="zh-CN" sz="2400" dirty="0" err="1">
                <a:ea typeface="STHeiti Light" charset="-122"/>
              </a:rPr>
              <a:t>Student.Sage</a:t>
            </a:r>
            <a:r>
              <a:rPr lang="en-US" altLang="zh-CN" sz="2400" dirty="0">
                <a:ea typeface="STHeiti Light" charset="-122"/>
              </a:rPr>
              <a:t>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             </a:t>
            </a:r>
            <a:r>
              <a:rPr lang="en-US" altLang="zh-CN" sz="2400" dirty="0" err="1">
                <a:ea typeface="STHeiti Light" charset="-122"/>
              </a:rPr>
              <a:t>Student.Sdept</a:t>
            </a:r>
            <a:r>
              <a:rPr lang="en-US" altLang="zh-CN" sz="2400" dirty="0">
                <a:ea typeface="STHeiti Light" charset="-122"/>
              </a:rPr>
              <a:t>='IS'∧ </a:t>
            </a:r>
            <a:r>
              <a:rPr lang="en-US" altLang="zh-CN" sz="2400" dirty="0" err="1">
                <a:ea typeface="STHeiti Light" charset="-122"/>
              </a:rPr>
              <a:t>Student.Sage</a:t>
            </a:r>
            <a:r>
              <a:rPr lang="en-US" altLang="zh-CN" sz="2400" dirty="0">
                <a:ea typeface="STHeiti Light" charset="-122"/>
              </a:rPr>
              <a:t>&lt;20</a:t>
            </a:r>
            <a:endParaRPr lang="zh-CN" altLang="en-US" sz="20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991090967"/>
      </p:ext>
    </p:extLst>
  </p:cSld>
  <p:clrMapOvr>
    <a:masterClrMapping/>
  </p:clrMapOvr>
  <p:transition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3</a:t>
            </a:r>
            <a:r>
              <a:rPr lang="zh-CN" altLang="en-US" sz="2400" dirty="0">
                <a:ea typeface="STHeiti Light" charset="-122"/>
              </a:rPr>
              <a:t>）带排序检索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ea typeface="STHeiti Light" charset="-122"/>
              </a:rPr>
              <a:t>            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GET 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工作空间名（表达式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） 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[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： 条件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                             DOWN | UP 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表达式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[</a:t>
            </a:r>
            <a:r>
              <a:rPr lang="zh-CN" altLang="en-US" sz="2400" dirty="0">
                <a:ea typeface="STHeiti Light" charset="-122"/>
              </a:rPr>
              <a:t>例</a:t>
            </a:r>
            <a:r>
              <a:rPr lang="en-US" altLang="zh-CN" sz="2400" dirty="0">
                <a:ea typeface="STHeiti Light" charset="-122"/>
              </a:rPr>
              <a:t>4] </a:t>
            </a:r>
            <a:r>
              <a:rPr lang="zh-CN" altLang="en-US" sz="2400" dirty="0">
                <a:ea typeface="STHeiti Light" charset="-122"/>
              </a:rPr>
              <a:t>查询计算机科学系</a:t>
            </a:r>
            <a:r>
              <a:rPr lang="en-US" altLang="zh-CN" sz="2400" dirty="0">
                <a:ea typeface="STHeiti Light" charset="-122"/>
              </a:rPr>
              <a:t>(CS)</a:t>
            </a:r>
            <a:r>
              <a:rPr lang="zh-CN" altLang="en-US" sz="2400" dirty="0">
                <a:ea typeface="STHeiti Light" charset="-122"/>
              </a:rPr>
              <a:t>学生的学号、 年龄，结果按年龄降序排序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GET W (</a:t>
            </a:r>
            <a:r>
              <a:rPr lang="en-US" altLang="zh-CN" sz="2400" dirty="0" err="1">
                <a:ea typeface="STHeiti Light" charset="-122"/>
              </a:rPr>
              <a:t>Student.Sno</a:t>
            </a:r>
            <a:r>
              <a:rPr lang="zh-CN" altLang="en-US" sz="2400" dirty="0">
                <a:ea typeface="STHeiti Light" charset="-122"/>
              </a:rPr>
              <a:t>， </a:t>
            </a:r>
            <a:r>
              <a:rPr lang="en-US" altLang="zh-CN" sz="2400" dirty="0" err="1">
                <a:ea typeface="STHeiti Light" charset="-122"/>
              </a:rPr>
              <a:t>Student.Sage</a:t>
            </a:r>
            <a:r>
              <a:rPr lang="en-US" altLang="zh-CN" sz="2400" dirty="0">
                <a:ea typeface="STHeiti Light" charset="-122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        </a:t>
            </a:r>
            <a:r>
              <a:rPr lang="en-US" altLang="zh-CN" sz="2400" dirty="0" err="1">
                <a:ea typeface="STHeiti Light" charset="-122"/>
              </a:rPr>
              <a:t>Student.Sdept</a:t>
            </a:r>
            <a:r>
              <a:rPr lang="en-US" altLang="zh-CN" sz="2400" dirty="0">
                <a:ea typeface="STHeiti Light" charset="-122"/>
              </a:rPr>
              <a:t>='CS‘  DOWN  </a:t>
            </a:r>
            <a:r>
              <a:rPr lang="en-US" altLang="zh-CN" sz="2400" dirty="0" err="1">
                <a:ea typeface="STHeiti Light" charset="-122"/>
              </a:rPr>
              <a:t>Student.Sage</a:t>
            </a:r>
            <a:endParaRPr lang="zh-CN" altLang="en-US" sz="20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30599247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010" y="1746854"/>
            <a:ext cx="8410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域是一组具有相同数据类型的值的集合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,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 例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整数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实数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介于某个取值范围的整数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指定长度的字符串集合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{‘</a:t>
            </a:r>
            <a:r>
              <a:rPr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男’， ‘女’</a:t>
            </a: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}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p"/>
            </a:pPr>
            <a:r>
              <a:rPr lang="en-US" altLang="zh-CN" sz="2400" dirty="0">
                <a:latin typeface="STHeiti Light" charset="-122"/>
                <a:ea typeface="STHeiti Light" charset="-122"/>
                <a:cs typeface="STHeiti Light" charset="-122"/>
              </a:rPr>
              <a:t>……………..</a:t>
            </a:r>
            <a:endParaRPr lang="en-US" altLang="zh-CN" sz="22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Domain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F8CD21C4-97DE-440F-B4E4-900A8D85E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3898075485"/>
      </p:ext>
    </p:extLst>
  </p:cSld>
  <p:clrMapOvr>
    <a:masterClrMapping/>
  </p:clrMapOvr>
  <p:transition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4</a:t>
            </a:r>
            <a:r>
              <a:rPr lang="zh-CN" altLang="en-US" sz="2400" dirty="0">
                <a:ea typeface="STHeiti Light" charset="-122"/>
              </a:rPr>
              <a:t>）带定额的检索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ea typeface="STHeiti Light" charset="-122"/>
              </a:rPr>
              <a:t>           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GET 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工作空间名（定额） （表达式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）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                   [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： 条件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] [DOWN | UP </a:t>
            </a:r>
            <a:r>
              <a:rPr lang="zh-CN" altLang="en-US" sz="2400" b="1" dirty="0">
                <a:solidFill>
                  <a:srgbClr val="FF0000"/>
                </a:solidFill>
                <a:ea typeface="STHeiti Light" charset="-122"/>
              </a:rPr>
              <a:t>表达式</a:t>
            </a: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2 ]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STHeiti Light" charset="-122"/>
              </a:rPr>
              <a:t>     </a:t>
            </a:r>
            <a:r>
              <a:rPr lang="en-US" altLang="zh-CN" sz="2400" dirty="0">
                <a:ea typeface="STHeiti Light" charset="-122"/>
              </a:rPr>
              <a:t>[</a:t>
            </a:r>
            <a:r>
              <a:rPr lang="zh-CN" altLang="en-US" sz="2400" dirty="0">
                <a:ea typeface="STHeiti Light" charset="-122"/>
              </a:rPr>
              <a:t>例</a:t>
            </a:r>
            <a:r>
              <a:rPr lang="en-US" altLang="zh-CN" sz="2400" dirty="0">
                <a:ea typeface="STHeiti Light" charset="-122"/>
              </a:rPr>
              <a:t>5] </a:t>
            </a:r>
            <a:r>
              <a:rPr lang="zh-CN" altLang="en-US" sz="2400" dirty="0">
                <a:ea typeface="STHeiti Light" charset="-122"/>
              </a:rPr>
              <a:t>取出一个信息系学生的学号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GET W (1) (</a:t>
            </a:r>
            <a:r>
              <a:rPr lang="en-US" altLang="zh-CN" sz="2400" dirty="0" err="1">
                <a:ea typeface="STHeiti Light" charset="-122"/>
              </a:rPr>
              <a:t>Student.Sno</a:t>
            </a:r>
            <a:r>
              <a:rPr lang="en-US" altLang="zh-CN" sz="2400" dirty="0">
                <a:ea typeface="STHeiti Light" charset="-122"/>
              </a:rPr>
              <a:t>): </a:t>
            </a:r>
            <a:r>
              <a:rPr lang="en-US" altLang="zh-CN" sz="2400" dirty="0" err="1">
                <a:ea typeface="STHeiti Light" charset="-122"/>
              </a:rPr>
              <a:t>Student.Sdept</a:t>
            </a:r>
            <a:r>
              <a:rPr lang="en-US" altLang="zh-CN" sz="2400" dirty="0">
                <a:ea typeface="STHeiti Light" charset="-122"/>
              </a:rPr>
              <a:t>='IS’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[</a:t>
            </a:r>
            <a:r>
              <a:rPr lang="zh-CN" altLang="en-US" sz="2400" dirty="0">
                <a:ea typeface="STHeiti Light" charset="-122"/>
              </a:rPr>
              <a:t>例</a:t>
            </a:r>
            <a:r>
              <a:rPr lang="en-US" altLang="zh-CN" sz="2400" dirty="0">
                <a:ea typeface="STHeiti Light" charset="-122"/>
              </a:rPr>
              <a:t>6] </a:t>
            </a:r>
            <a:r>
              <a:rPr lang="zh-CN" altLang="en-US" sz="2400" dirty="0">
                <a:ea typeface="STHeiti Light" charset="-122"/>
              </a:rPr>
              <a:t>查询信息系年龄最大的三个学生的学号及其年龄，结果按年龄降序排序。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GET W (3) (</a:t>
            </a:r>
            <a:r>
              <a:rPr lang="en-US" altLang="zh-CN" sz="2400" dirty="0" err="1">
                <a:ea typeface="STHeiti Light" charset="-122"/>
              </a:rPr>
              <a:t>Student.Sno</a:t>
            </a:r>
            <a:r>
              <a:rPr lang="zh-CN" altLang="en-US" sz="2400" dirty="0">
                <a:ea typeface="STHeiti Light" charset="-122"/>
              </a:rPr>
              <a:t>， </a:t>
            </a:r>
            <a:r>
              <a:rPr lang="en-US" altLang="zh-CN" sz="2400" dirty="0" err="1">
                <a:ea typeface="STHeiti Light" charset="-122"/>
              </a:rPr>
              <a:t>Student.Sage</a:t>
            </a:r>
            <a:r>
              <a:rPr lang="en-US" altLang="zh-CN" sz="2400" dirty="0">
                <a:ea typeface="STHeiti Light" charset="-122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    </a:t>
            </a:r>
            <a:r>
              <a:rPr lang="en-US" altLang="zh-CN" sz="2400" dirty="0" err="1">
                <a:ea typeface="STHeiti Light" charset="-122"/>
              </a:rPr>
              <a:t>Student.Sdept</a:t>
            </a:r>
            <a:r>
              <a:rPr lang="en-US" altLang="zh-CN" sz="2400" dirty="0">
                <a:ea typeface="STHeiti Light" charset="-122"/>
              </a:rPr>
              <a:t>='IS' DOWN </a:t>
            </a:r>
            <a:r>
              <a:rPr lang="en-US" altLang="zh-CN" sz="2400" dirty="0" err="1">
                <a:ea typeface="STHeiti Light" charset="-122"/>
              </a:rPr>
              <a:t>Student.Sage</a:t>
            </a:r>
            <a:endParaRPr lang="zh-CN" altLang="en-US" sz="20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848573283"/>
      </p:ext>
    </p:extLst>
  </p:cSld>
  <p:clrMapOvr>
    <a:masterClrMapping/>
  </p:clrMapOvr>
  <p:transition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5</a:t>
            </a:r>
            <a:r>
              <a:rPr lang="zh-CN" altLang="en-US" sz="2400" dirty="0">
                <a:ea typeface="STHeiti Light" charset="-122"/>
              </a:rPr>
              <a:t>）用元组变量的检索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</a:t>
            </a:r>
            <a:r>
              <a:rPr lang="zh-CN" altLang="en-US" sz="2400" dirty="0">
                <a:ea typeface="STHeiti Light" charset="-122"/>
              </a:rPr>
              <a:t>元组关系演算</a:t>
            </a:r>
            <a:r>
              <a:rPr lang="en-US" altLang="zh-CN" sz="2400" dirty="0">
                <a:ea typeface="STHeiti Light" charset="-122"/>
              </a:rPr>
              <a:t>: </a:t>
            </a:r>
            <a:r>
              <a:rPr lang="zh-CN" altLang="en-US" sz="2400" dirty="0">
                <a:ea typeface="STHeiti Light" charset="-122"/>
              </a:rPr>
              <a:t>以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元组变量</a:t>
            </a:r>
            <a:r>
              <a:rPr lang="zh-CN" altLang="en-US" sz="2400" dirty="0">
                <a:ea typeface="STHeiti Light" charset="-122"/>
              </a:rPr>
              <a:t>作为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谓词变元</a:t>
            </a:r>
            <a:r>
              <a:rPr lang="zh-CN" altLang="en-US" sz="2400" dirty="0">
                <a:ea typeface="STHeiti Light" charset="-122"/>
              </a:rPr>
              <a:t>的基本对象。由于元组变量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可以在某一关系范围内变化</a:t>
            </a:r>
            <a:r>
              <a:rPr lang="zh-CN" altLang="en-US" sz="2000" dirty="0">
                <a:ea typeface="STHeiti Light" charset="-122"/>
              </a:rPr>
              <a:t>，</a:t>
            </a:r>
            <a:r>
              <a:rPr lang="zh-CN" altLang="en-US" sz="2400" dirty="0">
                <a:ea typeface="STHeiti Light" charset="-122"/>
              </a:rPr>
              <a:t>也称为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范围变量（</a:t>
            </a: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Range Variable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）。</a:t>
            </a:r>
            <a:r>
              <a:rPr lang="zh-CN" altLang="en-US" sz="2400" dirty="0">
                <a:ea typeface="STHeiti Light" charset="-122"/>
              </a:rPr>
              <a:t>一个关系可以设多个元组变量</a:t>
            </a:r>
            <a:endParaRPr lang="en-US" altLang="zh-CN" sz="2000" dirty="0">
              <a:solidFill>
                <a:srgbClr val="FF0000"/>
              </a:solidFill>
              <a:ea typeface="STHeiti Light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元组变量的用途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000" dirty="0">
                <a:ea typeface="STHeiti Light" charset="-122"/>
              </a:rPr>
              <a:t>① 简化关系名：设一个较短名字的元组变量来代替较长的关系名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000" dirty="0">
                <a:ea typeface="STHeiti Light" charset="-122"/>
              </a:rPr>
              <a:t>② 条件中使用量词时必须用元组变量。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元组变量格式：</a:t>
            </a: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RANGE 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关系名 变量名</a:t>
            </a:r>
            <a:endParaRPr lang="en-US" altLang="zh-CN" sz="2400" dirty="0">
              <a:solidFill>
                <a:srgbClr val="FF0000"/>
              </a:solidFill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ea typeface="STHeiti Light" charset="-122"/>
              </a:rPr>
              <a:t>     </a:t>
            </a:r>
            <a:r>
              <a:rPr lang="en-US" altLang="zh-CN" sz="2400" dirty="0">
                <a:ea typeface="STHeiti Light" charset="-122"/>
              </a:rPr>
              <a:t>[</a:t>
            </a:r>
            <a:r>
              <a:rPr lang="zh-CN" altLang="en-US" sz="2400" dirty="0">
                <a:ea typeface="STHeiti Light" charset="-122"/>
              </a:rPr>
              <a:t>例</a:t>
            </a:r>
            <a:r>
              <a:rPr lang="en-US" altLang="zh-CN" sz="2400" dirty="0">
                <a:ea typeface="STHeiti Light" charset="-122"/>
              </a:rPr>
              <a:t>7] </a:t>
            </a:r>
            <a:r>
              <a:rPr lang="zh-CN" altLang="en-US" sz="2400" dirty="0">
                <a:ea typeface="STHeiti Light" charset="-122"/>
              </a:rPr>
              <a:t>查询信息系学生的名字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  RANGE Student 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  GET W (</a:t>
            </a:r>
            <a:r>
              <a:rPr lang="en-US" altLang="zh-CN" sz="2400" dirty="0" err="1">
                <a:ea typeface="STHeiti Light" charset="-122"/>
              </a:rPr>
              <a:t>X.Sname</a:t>
            </a:r>
            <a:r>
              <a:rPr lang="en-US" altLang="zh-CN" sz="2400" dirty="0">
                <a:ea typeface="STHeiti Light" charset="-122"/>
              </a:rPr>
              <a:t>): </a:t>
            </a:r>
            <a:r>
              <a:rPr lang="en-US" altLang="zh-CN" sz="2400" dirty="0" err="1">
                <a:ea typeface="STHeiti Light" charset="-122"/>
              </a:rPr>
              <a:t>X.Sdept</a:t>
            </a:r>
            <a:r>
              <a:rPr lang="en-US" altLang="zh-CN" sz="2400" dirty="0">
                <a:ea typeface="STHeiti Light" charset="-122"/>
              </a:rPr>
              <a:t>=‘IS’</a:t>
            </a:r>
            <a:endParaRPr lang="zh-CN" altLang="en-US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334680537"/>
      </p:ext>
    </p:extLst>
  </p:cSld>
  <p:clrMapOvr>
    <a:masterClrMapping/>
  </p:clrMapOvr>
  <p:transition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6</a:t>
            </a:r>
            <a:r>
              <a:rPr lang="zh-CN" altLang="en-US" sz="2400" dirty="0">
                <a:ea typeface="STHeiti Light" charset="-122"/>
              </a:rPr>
              <a:t>）用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存在量词</a:t>
            </a:r>
            <a:r>
              <a:rPr lang="zh-CN" altLang="en-US" sz="2400" dirty="0">
                <a:ea typeface="STHeiti Light" charset="-122"/>
              </a:rPr>
              <a:t>的检索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[</a:t>
            </a:r>
            <a:r>
              <a:rPr lang="zh-CN" altLang="en-US" sz="2000" dirty="0">
                <a:ea typeface="STHeiti Light" charset="-122"/>
              </a:rPr>
              <a:t>例</a:t>
            </a:r>
            <a:r>
              <a:rPr lang="en-US" altLang="zh-CN" sz="2000" dirty="0">
                <a:ea typeface="STHeiti Light" charset="-122"/>
              </a:rPr>
              <a:t>8] </a:t>
            </a:r>
            <a:r>
              <a:rPr lang="zh-CN" altLang="en-US" sz="2000" dirty="0">
                <a:ea typeface="STHeiti Light" charset="-122"/>
              </a:rPr>
              <a:t>查询选修</a:t>
            </a:r>
            <a:r>
              <a:rPr lang="en-US" altLang="zh-CN" sz="2000" dirty="0">
                <a:ea typeface="STHeiti Light" charset="-122"/>
              </a:rPr>
              <a:t>2</a:t>
            </a:r>
            <a:r>
              <a:rPr lang="zh-CN" altLang="en-US" sz="2000" dirty="0">
                <a:ea typeface="STHeiti Light" charset="-122"/>
              </a:rPr>
              <a:t>号课程的学生名字。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RANGE SC 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GET W (</a:t>
            </a:r>
            <a:r>
              <a:rPr lang="en-US" altLang="zh-CN" sz="2400" dirty="0" err="1">
                <a:ea typeface="STHeiti Light" charset="-122"/>
              </a:rPr>
              <a:t>Student.Sname</a:t>
            </a:r>
            <a:r>
              <a:rPr lang="en-US" altLang="zh-CN" sz="2400" dirty="0">
                <a:ea typeface="STHeiti Light" charset="-122"/>
              </a:rPr>
              <a:t>)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       ∃X(</a:t>
            </a:r>
            <a:r>
              <a:rPr lang="en-US" altLang="zh-CN" sz="2400" dirty="0" err="1">
                <a:ea typeface="STHeiti Light" charset="-122"/>
              </a:rPr>
              <a:t>X.Sno</a:t>
            </a:r>
            <a:r>
              <a:rPr lang="en-US" altLang="zh-CN" sz="2400" dirty="0">
                <a:ea typeface="STHeiti Light" charset="-122"/>
              </a:rPr>
              <a:t>=</a:t>
            </a:r>
            <a:r>
              <a:rPr lang="en-US" altLang="zh-CN" sz="2400" dirty="0" err="1">
                <a:ea typeface="STHeiti Light" charset="-122"/>
              </a:rPr>
              <a:t>Student.Sno∧X.Cno</a:t>
            </a:r>
            <a:r>
              <a:rPr lang="en-US" altLang="zh-CN" sz="2400" dirty="0">
                <a:ea typeface="STHeiti Light" charset="-122"/>
              </a:rPr>
              <a:t>='2’)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[</a:t>
            </a:r>
            <a:r>
              <a:rPr lang="zh-CN" altLang="en-US" sz="2000" dirty="0">
                <a:ea typeface="STHeiti Light" charset="-122"/>
              </a:rPr>
              <a:t>例</a:t>
            </a:r>
            <a:r>
              <a:rPr lang="en-US" altLang="zh-CN" sz="2000" dirty="0">
                <a:ea typeface="STHeiti Light" charset="-122"/>
              </a:rPr>
              <a:t>9] </a:t>
            </a:r>
            <a:r>
              <a:rPr lang="zh-CN" altLang="en-US" sz="2000" dirty="0">
                <a:ea typeface="STHeiti Light" charset="-122"/>
              </a:rPr>
              <a:t>查询选修了这样课程的学生学号，其直接先行课是</a:t>
            </a:r>
            <a:r>
              <a:rPr lang="en-US" altLang="zh-CN" sz="2000" dirty="0">
                <a:ea typeface="STHeiti Light" charset="-122"/>
              </a:rPr>
              <a:t>6</a:t>
            </a:r>
            <a:r>
              <a:rPr lang="zh-CN" altLang="en-US" sz="2000" dirty="0">
                <a:ea typeface="STHeiti Light" charset="-122"/>
              </a:rPr>
              <a:t>号课程。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RANGE Course CX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GET W (</a:t>
            </a:r>
            <a:r>
              <a:rPr lang="en-US" altLang="zh-CN" sz="2000" dirty="0" err="1">
                <a:ea typeface="STHeiti Light" charset="-122"/>
              </a:rPr>
              <a:t>SC.Sno</a:t>
            </a:r>
            <a:r>
              <a:rPr lang="en-US" altLang="zh-CN" sz="2000" dirty="0">
                <a:ea typeface="STHeiti Light" charset="-122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  ∃CX (</a:t>
            </a:r>
            <a:r>
              <a:rPr lang="en-US" altLang="zh-CN" sz="2000" dirty="0" err="1">
                <a:ea typeface="STHeiti Light" charset="-122"/>
              </a:rPr>
              <a:t>CX.Cno</a:t>
            </a:r>
            <a:r>
              <a:rPr lang="en-US" altLang="zh-CN" sz="2000" dirty="0">
                <a:ea typeface="STHeiti Light" charset="-122"/>
              </a:rPr>
              <a:t>=</a:t>
            </a:r>
            <a:r>
              <a:rPr lang="en-US" altLang="zh-CN" sz="2000" dirty="0" err="1">
                <a:ea typeface="STHeiti Light" charset="-122"/>
              </a:rPr>
              <a:t>SC.Cno∧CX.Pcno</a:t>
            </a:r>
            <a:r>
              <a:rPr lang="en-US" altLang="zh-CN" sz="2000" dirty="0">
                <a:ea typeface="STHeiti Light" charset="-122"/>
              </a:rPr>
              <a:t>='6')</a:t>
            </a:r>
            <a:endParaRPr lang="zh-CN" altLang="en-US" sz="20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200999229"/>
      </p:ext>
    </p:extLst>
  </p:cSld>
  <p:clrMapOvr>
    <a:masterClrMapping/>
  </p:clrMapOvr>
  <p:transition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6</a:t>
            </a:r>
            <a:r>
              <a:rPr lang="zh-CN" altLang="en-US" sz="2400" dirty="0">
                <a:ea typeface="STHeiti Light" charset="-122"/>
              </a:rPr>
              <a:t>）用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存在量词</a:t>
            </a:r>
            <a:r>
              <a:rPr lang="zh-CN" altLang="en-US" sz="2400" dirty="0">
                <a:ea typeface="STHeiti Light" charset="-122"/>
              </a:rPr>
              <a:t>的检索</a:t>
            </a:r>
            <a:r>
              <a:rPr lang="en-US" altLang="zh-CN" sz="2400" dirty="0">
                <a:ea typeface="STHeiti Light" charset="-122"/>
              </a:rPr>
              <a:t>【</a:t>
            </a:r>
            <a:r>
              <a:rPr lang="zh-CN" altLang="en-US" sz="2400" dirty="0">
                <a:ea typeface="STHeiti Light" charset="-122"/>
              </a:rPr>
              <a:t>续</a:t>
            </a:r>
            <a:r>
              <a:rPr lang="en-US" altLang="zh-CN" sz="2400" dirty="0">
                <a:ea typeface="STHeiti Light" charset="-122"/>
              </a:rPr>
              <a:t>】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[</a:t>
            </a:r>
            <a:r>
              <a:rPr lang="zh-CN" altLang="en-US" sz="2000" dirty="0">
                <a:ea typeface="STHeiti Light" charset="-122"/>
              </a:rPr>
              <a:t>例</a:t>
            </a:r>
            <a:r>
              <a:rPr lang="en-US" altLang="zh-CN" sz="2000" dirty="0">
                <a:ea typeface="STHeiti Light" charset="-122"/>
              </a:rPr>
              <a:t>10]</a:t>
            </a:r>
            <a:r>
              <a:rPr lang="zh-CN" altLang="en-US" sz="2000" dirty="0">
                <a:ea typeface="STHeiti Light" charset="-122"/>
              </a:rPr>
              <a:t>查询 至少选修一门其先行课为</a:t>
            </a:r>
            <a:r>
              <a:rPr lang="en-US" altLang="zh-CN" sz="2000" dirty="0">
                <a:ea typeface="STHeiti Light" charset="-122"/>
              </a:rPr>
              <a:t>6</a:t>
            </a:r>
            <a:r>
              <a:rPr lang="zh-CN" altLang="en-US" sz="2000" dirty="0">
                <a:ea typeface="STHeiti Light" charset="-122"/>
              </a:rPr>
              <a:t>号课程的学生名字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RANGE Course CX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          SC SCX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GET W (</a:t>
            </a:r>
            <a:r>
              <a:rPr lang="en-US" altLang="zh-CN" sz="2000" dirty="0" err="1">
                <a:ea typeface="STHeiti Light" charset="-122"/>
              </a:rPr>
              <a:t>Student.Sname</a:t>
            </a:r>
            <a:r>
              <a:rPr lang="en-US" altLang="zh-CN" sz="2000" dirty="0">
                <a:ea typeface="STHeiti Light" charset="-122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      ∃SCX (</a:t>
            </a:r>
            <a:r>
              <a:rPr lang="en-US" altLang="zh-CN" sz="2000" dirty="0" err="1">
                <a:ea typeface="STHeiti Light" charset="-122"/>
              </a:rPr>
              <a:t>SCX.Sno</a:t>
            </a:r>
            <a:r>
              <a:rPr lang="en-US" altLang="zh-CN" sz="2000" dirty="0">
                <a:ea typeface="STHeiti Light" charset="-122"/>
              </a:rPr>
              <a:t>=</a:t>
            </a:r>
            <a:r>
              <a:rPr lang="en-US" altLang="zh-CN" sz="2000" dirty="0" err="1">
                <a:ea typeface="STHeiti Light" charset="-122"/>
              </a:rPr>
              <a:t>Student.Sno</a:t>
            </a:r>
            <a:r>
              <a:rPr lang="en-US" altLang="zh-CN" sz="2000" dirty="0">
                <a:ea typeface="STHeiti Light" charset="-122"/>
              </a:rPr>
              <a:t>∧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      ∃CX (</a:t>
            </a:r>
            <a:r>
              <a:rPr lang="en-US" altLang="zh-CN" sz="2000" dirty="0" err="1">
                <a:ea typeface="STHeiti Light" charset="-122"/>
              </a:rPr>
              <a:t>CX.Cno</a:t>
            </a:r>
            <a:r>
              <a:rPr lang="en-US" altLang="zh-CN" sz="2000" dirty="0">
                <a:ea typeface="STHeiti Light" charset="-122"/>
              </a:rPr>
              <a:t>=</a:t>
            </a:r>
            <a:r>
              <a:rPr lang="en-US" altLang="zh-CN" sz="2000" dirty="0" err="1">
                <a:ea typeface="STHeiti Light" charset="-122"/>
              </a:rPr>
              <a:t>SCX.Cno∧CX.Pcno</a:t>
            </a:r>
            <a:r>
              <a:rPr lang="en-US" altLang="zh-CN" sz="2000" dirty="0">
                <a:ea typeface="STHeiti Light" charset="-122"/>
              </a:rPr>
              <a:t>='6')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ea typeface="STHeiti Light" charset="-122"/>
              </a:rPr>
              <a:t>                 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前束范式</a:t>
            </a:r>
            <a:r>
              <a:rPr lang="zh-CN" altLang="en-US" sz="2000" dirty="0">
                <a:ea typeface="STHeiti Light" charset="-122"/>
              </a:rPr>
              <a:t>形式：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GET W (</a:t>
            </a:r>
            <a:r>
              <a:rPr lang="en-US" altLang="zh-CN" sz="2000" dirty="0" err="1">
                <a:ea typeface="STHeiti Light" charset="-122"/>
              </a:rPr>
              <a:t>Student.Sname</a:t>
            </a:r>
            <a:r>
              <a:rPr lang="en-US" altLang="zh-CN" sz="2000" dirty="0">
                <a:ea typeface="STHeiti Light" charset="-122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     ∃SCX∃CX (</a:t>
            </a:r>
            <a:r>
              <a:rPr lang="en-US" altLang="zh-CN" sz="2000" dirty="0" err="1">
                <a:ea typeface="STHeiti Light" charset="-122"/>
              </a:rPr>
              <a:t>SCX.Sno</a:t>
            </a:r>
            <a:r>
              <a:rPr lang="en-US" altLang="zh-CN" sz="2000" dirty="0">
                <a:ea typeface="STHeiti Light" charset="-122"/>
              </a:rPr>
              <a:t>=</a:t>
            </a:r>
            <a:r>
              <a:rPr lang="en-US" altLang="zh-CN" sz="2000" dirty="0" err="1">
                <a:ea typeface="STHeiti Light" charset="-122"/>
              </a:rPr>
              <a:t>Student.Sno</a:t>
            </a:r>
            <a:r>
              <a:rPr lang="en-US" altLang="zh-CN" sz="2000" dirty="0">
                <a:ea typeface="STHeiti Light" charset="-122"/>
              </a:rPr>
              <a:t>∧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               </a:t>
            </a:r>
            <a:r>
              <a:rPr lang="en-US" altLang="zh-CN" sz="2000" dirty="0" err="1">
                <a:ea typeface="STHeiti Light" charset="-122"/>
              </a:rPr>
              <a:t>CX.Cno</a:t>
            </a:r>
            <a:r>
              <a:rPr lang="en-US" altLang="zh-CN" sz="2000" dirty="0">
                <a:ea typeface="STHeiti Light" charset="-122"/>
              </a:rPr>
              <a:t>=</a:t>
            </a:r>
            <a:r>
              <a:rPr lang="en-US" altLang="zh-CN" sz="2000" dirty="0" err="1">
                <a:ea typeface="STHeiti Light" charset="-122"/>
              </a:rPr>
              <a:t>SCX.Cno∧CX.Pcno</a:t>
            </a:r>
            <a:r>
              <a:rPr lang="en-US" altLang="zh-CN" sz="2000" dirty="0">
                <a:ea typeface="STHeiti Light" charset="-122"/>
              </a:rPr>
              <a:t>='6')</a:t>
            </a:r>
            <a:endParaRPr lang="zh-CN" altLang="en-US" sz="20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236824295"/>
      </p:ext>
    </p:extLst>
  </p:cSld>
  <p:clrMapOvr>
    <a:masterClrMapping/>
  </p:clrMapOvr>
  <p:transition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7</a:t>
            </a:r>
            <a:r>
              <a:rPr lang="zh-CN" altLang="en-US" sz="2400" dirty="0">
                <a:ea typeface="STHeiti Light" charset="-122"/>
              </a:rPr>
              <a:t>）带有多个关系的表达式的检索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</a:t>
            </a:r>
            <a:r>
              <a:rPr lang="en-US" altLang="zh-CN" sz="2000" dirty="0">
                <a:ea typeface="STHeiti Light" charset="-122"/>
              </a:rPr>
              <a:t>        [</a:t>
            </a:r>
            <a:r>
              <a:rPr lang="zh-CN" altLang="en-US" sz="2000" dirty="0">
                <a:ea typeface="STHeiti Light" charset="-122"/>
              </a:rPr>
              <a:t>例</a:t>
            </a:r>
            <a:r>
              <a:rPr lang="en-US" altLang="zh-CN" sz="2000" dirty="0">
                <a:ea typeface="STHeiti Light" charset="-122"/>
              </a:rPr>
              <a:t>11] </a:t>
            </a:r>
            <a:r>
              <a:rPr lang="zh-CN" altLang="en-US" sz="2000" dirty="0">
                <a:ea typeface="STHeiti Light" charset="-122"/>
              </a:rPr>
              <a:t>查询成绩为</a:t>
            </a:r>
            <a:r>
              <a:rPr lang="en-US" altLang="zh-CN" sz="2000" dirty="0">
                <a:ea typeface="STHeiti Light" charset="-122"/>
              </a:rPr>
              <a:t>90</a:t>
            </a:r>
            <a:r>
              <a:rPr lang="zh-CN" altLang="en-US" sz="2000" dirty="0">
                <a:ea typeface="STHeiti Light" charset="-122"/>
              </a:rPr>
              <a:t>分以上的学生名字与课程名字。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</a:t>
            </a:r>
            <a:r>
              <a:rPr lang="en-US" altLang="zh-CN" sz="2400" dirty="0">
                <a:ea typeface="STHeiti Light" charset="-122"/>
              </a:rPr>
              <a:t>RANGE SC SCX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  GET W (</a:t>
            </a:r>
            <a:r>
              <a:rPr lang="en-US" altLang="zh-CN" sz="2400" dirty="0" err="1">
                <a:ea typeface="STHeiti Light" charset="-122"/>
              </a:rPr>
              <a:t>Student.Sname</a:t>
            </a:r>
            <a:r>
              <a:rPr lang="zh-CN" altLang="en-US" sz="2400" dirty="0">
                <a:ea typeface="STHeiti Light" charset="-122"/>
              </a:rPr>
              <a:t>， </a:t>
            </a:r>
            <a:r>
              <a:rPr lang="en-US" altLang="zh-CN" sz="2400" dirty="0" err="1">
                <a:ea typeface="STHeiti Light" charset="-122"/>
              </a:rPr>
              <a:t>Course.Cname</a:t>
            </a:r>
            <a:r>
              <a:rPr lang="en-US" altLang="zh-CN" sz="2400" dirty="0">
                <a:ea typeface="STHeiti Light" charset="-122"/>
              </a:rPr>
              <a:t>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              ∃SCX (SCX.Grade≥90∧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STHeiti Light" charset="-122"/>
              </a:rPr>
              <a:t>                               </a:t>
            </a:r>
            <a:r>
              <a:rPr lang="en-US" altLang="zh-CN" sz="2400" dirty="0" err="1">
                <a:ea typeface="STHeiti Light" charset="-122"/>
              </a:rPr>
              <a:t>SCX.Sno</a:t>
            </a:r>
            <a:r>
              <a:rPr lang="en-US" altLang="zh-CN" sz="2400" dirty="0">
                <a:ea typeface="STHeiti Light" charset="-122"/>
              </a:rPr>
              <a:t>=</a:t>
            </a:r>
            <a:r>
              <a:rPr lang="en-US" altLang="zh-CN" sz="2400" dirty="0" err="1">
                <a:ea typeface="STHeiti Light" charset="-122"/>
              </a:rPr>
              <a:t>Student.Sno∧Course.Cno</a:t>
            </a:r>
            <a:r>
              <a:rPr lang="en-US" altLang="zh-CN" sz="2400" dirty="0">
                <a:ea typeface="STHeiti Light" charset="-122"/>
              </a:rPr>
              <a:t>=</a:t>
            </a:r>
            <a:r>
              <a:rPr lang="en-US" altLang="zh-CN" sz="2400" dirty="0" err="1">
                <a:ea typeface="STHeiti Light" charset="-122"/>
              </a:rPr>
              <a:t>SCX.Cno</a:t>
            </a:r>
            <a:r>
              <a:rPr lang="en-US" altLang="zh-CN" sz="2400" dirty="0">
                <a:ea typeface="STHeiti Light" charset="-122"/>
              </a:rPr>
              <a:t>)</a:t>
            </a:r>
            <a:endParaRPr lang="zh-CN" altLang="en-US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844285458"/>
      </p:ext>
    </p:extLst>
  </p:cSld>
  <p:clrMapOvr>
    <a:masterClrMapping/>
  </p:clrMapOvr>
  <p:transition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8</a:t>
            </a:r>
            <a:r>
              <a:rPr lang="zh-CN" altLang="en-US" sz="2400" dirty="0">
                <a:ea typeface="STHeiti Light" charset="-122"/>
              </a:rPr>
              <a:t>）带有多个关系的表达式的检索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ea typeface="STHeiti Light" charset="-122"/>
              </a:rPr>
              <a:t>  </a:t>
            </a:r>
            <a:r>
              <a:rPr lang="en-US" altLang="zh-CN" sz="2000" dirty="0">
                <a:ea typeface="STHeiti Light" charset="-122"/>
              </a:rPr>
              <a:t>        [</a:t>
            </a:r>
            <a:r>
              <a:rPr lang="zh-CN" altLang="en-US" sz="2000" dirty="0">
                <a:ea typeface="STHeiti Light" charset="-122"/>
              </a:rPr>
              <a:t>例</a:t>
            </a:r>
            <a:r>
              <a:rPr lang="en-US" altLang="zh-CN" sz="2000" dirty="0">
                <a:ea typeface="STHeiti Light" charset="-122"/>
              </a:rPr>
              <a:t>12] </a:t>
            </a:r>
            <a:r>
              <a:rPr lang="zh-CN" altLang="en-US" sz="2000" dirty="0">
                <a:ea typeface="STHeiti Light" charset="-122"/>
              </a:rPr>
              <a:t>查询不选</a:t>
            </a:r>
            <a:r>
              <a:rPr lang="en-US" altLang="zh-CN" sz="2000" dirty="0">
                <a:ea typeface="STHeiti Light" charset="-122"/>
              </a:rPr>
              <a:t>1</a:t>
            </a:r>
            <a:r>
              <a:rPr lang="zh-CN" altLang="en-US" sz="2000" dirty="0">
                <a:ea typeface="STHeiti Light" charset="-122"/>
              </a:rPr>
              <a:t>号课程的学生名字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ea typeface="STHeiti Light" charset="-122"/>
              </a:rPr>
              <a:t>                     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  用存在量词表示：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RANGE SC SCX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GET W (</a:t>
            </a:r>
            <a:r>
              <a:rPr lang="en-US" altLang="zh-CN" sz="2000" dirty="0" err="1">
                <a:ea typeface="STHeiti Light" charset="-122"/>
              </a:rPr>
              <a:t>Student.Sname</a:t>
            </a:r>
            <a:r>
              <a:rPr lang="en-US" altLang="zh-CN" sz="2000" dirty="0">
                <a:ea typeface="STHeiti Light" charset="-122"/>
              </a:rPr>
              <a:t>): ¬∃SCX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           (</a:t>
            </a:r>
            <a:r>
              <a:rPr lang="en-US" altLang="zh-CN" sz="2000" dirty="0" err="1">
                <a:ea typeface="STHeiti Light" charset="-122"/>
              </a:rPr>
              <a:t>SCX.Sno</a:t>
            </a:r>
            <a:r>
              <a:rPr lang="en-US" altLang="zh-CN" sz="2000" dirty="0">
                <a:ea typeface="STHeiti Light" charset="-122"/>
              </a:rPr>
              <a:t>=</a:t>
            </a:r>
            <a:r>
              <a:rPr lang="en-US" altLang="zh-CN" sz="2000" dirty="0" err="1">
                <a:ea typeface="STHeiti Light" charset="-122"/>
              </a:rPr>
              <a:t>Student.Sno∧SCX.Cno</a:t>
            </a:r>
            <a:r>
              <a:rPr lang="en-US" altLang="zh-CN" sz="2000" dirty="0">
                <a:ea typeface="STHeiti Light" charset="-122"/>
              </a:rPr>
              <a:t>=‘1’)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</a:t>
            </a:r>
            <a:r>
              <a:rPr lang="zh-CN" altLang="en-US" sz="2000" dirty="0">
                <a:solidFill>
                  <a:srgbClr val="FF0000"/>
                </a:solidFill>
                <a:ea typeface="STHeiti Light" charset="-122"/>
              </a:rPr>
              <a:t>用全称量词表示：</a:t>
            </a:r>
            <a:endParaRPr lang="en-US" altLang="zh-CN" sz="2000" dirty="0">
              <a:solidFill>
                <a:srgbClr val="FF0000"/>
              </a:solidFill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RANGE SC SCX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GET W (</a:t>
            </a:r>
            <a:r>
              <a:rPr lang="en-US" altLang="zh-CN" sz="2000" dirty="0" err="1">
                <a:ea typeface="STHeiti Light" charset="-122"/>
              </a:rPr>
              <a:t>Student.Sname</a:t>
            </a:r>
            <a:r>
              <a:rPr lang="en-US" altLang="zh-CN" sz="2000" dirty="0">
                <a:ea typeface="STHeiti Light" charset="-122"/>
              </a:rPr>
              <a:t>):</a:t>
            </a:r>
            <a:r>
              <a:rPr lang="en-US" altLang="zh-CN" sz="2000" dirty="0">
                <a:solidFill>
                  <a:srgbClr val="FF0000"/>
                </a:solidFill>
                <a:ea typeface="STHeiti Light" charset="-122"/>
              </a:rPr>
              <a:t> ∀</a:t>
            </a:r>
            <a:r>
              <a:rPr lang="en-US" altLang="zh-CN" sz="2000" dirty="0">
                <a:ea typeface="STHeiti Light" charset="-122"/>
              </a:rPr>
              <a:t>SCX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ea typeface="STHeiti Light" charset="-122"/>
              </a:rPr>
              <a:t>                                  (SCX.Sno≠Student.Sno</a:t>
            </a:r>
            <a:r>
              <a:rPr lang="en-US" altLang="zh-CN" sz="2000" dirty="0">
                <a:solidFill>
                  <a:srgbClr val="FF0000"/>
                </a:solidFill>
                <a:ea typeface="STHeiti Light" charset="-122"/>
              </a:rPr>
              <a:t>∨</a:t>
            </a:r>
            <a:r>
              <a:rPr lang="en-US" altLang="zh-CN" sz="2000" dirty="0">
                <a:ea typeface="STHeiti Light" charset="-122"/>
              </a:rPr>
              <a:t>SCX.Cno≠'1')</a:t>
            </a:r>
            <a:endParaRPr lang="zh-CN" altLang="en-US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1734323756"/>
      </p:ext>
    </p:extLst>
  </p:cSld>
  <p:clrMapOvr>
    <a:masterClrMapping/>
  </p:clrMapOvr>
  <p:transition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45F0C-3D72-44AE-AAC1-10CC4339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6" y="2287764"/>
            <a:ext cx="8228488" cy="34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5328"/>
      </p:ext>
    </p:extLst>
  </p:cSld>
  <p:clrMapOvr>
    <a:masterClrMapping/>
  </p:clrMapOvr>
  <p:transition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9</a:t>
            </a:r>
            <a:r>
              <a:rPr lang="zh-CN" altLang="en-US" sz="2400" dirty="0">
                <a:ea typeface="STHeiti Light" charset="-122"/>
              </a:rPr>
              <a:t>）用两种量词的检索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     [</a:t>
            </a:r>
            <a:r>
              <a:rPr lang="zh-CN" altLang="en-US" sz="2400" dirty="0"/>
              <a:t>例</a:t>
            </a:r>
            <a:r>
              <a:rPr lang="en-US" altLang="zh-CN" sz="2400" dirty="0"/>
              <a:t>13] </a:t>
            </a:r>
            <a:r>
              <a:rPr lang="zh-CN" altLang="en-US" sz="2400" dirty="0"/>
              <a:t>查询选修了全部课程的学生姓名。</a:t>
            </a:r>
            <a:br>
              <a:rPr lang="zh-CN" altLang="en-US" sz="2400" dirty="0"/>
            </a:br>
            <a:r>
              <a:rPr lang="zh-CN" altLang="en-US" sz="2400" dirty="0"/>
              <a:t>                  </a:t>
            </a:r>
            <a:r>
              <a:rPr lang="en-US" altLang="zh-CN" sz="2400" dirty="0"/>
              <a:t>RANGE Course CX</a:t>
            </a:r>
            <a:br>
              <a:rPr lang="en-US" altLang="zh-CN" sz="2400" dirty="0"/>
            </a:br>
            <a:r>
              <a:rPr lang="en-US" altLang="zh-CN" sz="2400" dirty="0"/>
              <a:t>                                SC SCX</a:t>
            </a:r>
            <a:br>
              <a:rPr lang="en-US" altLang="zh-CN" sz="2400" dirty="0"/>
            </a:br>
            <a:r>
              <a:rPr lang="en-US" altLang="zh-CN" sz="2400" dirty="0"/>
              <a:t>                  GET W (</a:t>
            </a:r>
            <a:r>
              <a:rPr lang="en-US" altLang="zh-CN" sz="2400" dirty="0" err="1"/>
              <a:t>Student.Sname</a:t>
            </a:r>
            <a:r>
              <a:rPr lang="en-US" altLang="zh-CN" sz="2400" dirty="0"/>
              <a:t>): </a:t>
            </a:r>
            <a:r>
              <a:rPr lang="zh-CN" altLang="en-US" sz="2400" dirty="0"/>
              <a:t>∀</a:t>
            </a:r>
            <a:r>
              <a:rPr lang="en-US" altLang="zh-CN" sz="2400" dirty="0"/>
              <a:t>CX ∃SCX                          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                      (</a:t>
            </a:r>
            <a:r>
              <a:rPr lang="en-US" altLang="zh-CN" sz="2400" dirty="0" err="1"/>
              <a:t>SCX.Sno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Student.Sno∧SCX.Cno</a:t>
            </a:r>
            <a:r>
              <a:rPr lang="en-US" altLang="zh-CN" sz="2400" dirty="0"/>
              <a:t>=</a:t>
            </a:r>
            <a:r>
              <a:rPr lang="en-US" altLang="zh-CN" sz="2400" dirty="0" err="1"/>
              <a:t>CX.Cno</a:t>
            </a:r>
            <a:r>
              <a:rPr lang="en-US" altLang="zh-CN" sz="2400" dirty="0"/>
              <a:t>)</a:t>
            </a:r>
            <a:r>
              <a:rPr lang="en-US" altLang="zh-CN" sz="2000" dirty="0"/>
              <a:t> </a:t>
            </a:r>
            <a:br>
              <a:rPr lang="en-US" altLang="zh-CN" sz="2400" dirty="0"/>
            </a:b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273454084"/>
      </p:ext>
    </p:extLst>
  </p:cSld>
  <p:clrMapOvr>
    <a:masterClrMapping/>
  </p:clrMapOvr>
  <p:transition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9</a:t>
            </a:r>
            <a:r>
              <a:rPr lang="zh-CN" altLang="en-US" sz="2400" dirty="0">
                <a:ea typeface="STHeiti Light" charset="-122"/>
              </a:rPr>
              <a:t>）用两种量词的检索</a:t>
            </a:r>
            <a:br>
              <a:rPr lang="en-US" altLang="zh-CN" sz="2400" dirty="0"/>
            </a:b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4DC6AD-AC40-46AE-A260-12B4E765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48" y="2732714"/>
            <a:ext cx="8566104" cy="32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33844"/>
      </p:ext>
    </p:extLst>
  </p:cSld>
  <p:clrMapOvr>
    <a:masterClrMapping/>
  </p:clrMapOvr>
  <p:transition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10</a:t>
            </a:r>
            <a:r>
              <a:rPr lang="zh-CN" altLang="en-US" sz="2400" dirty="0">
                <a:ea typeface="STHeiti Light" charset="-122"/>
              </a:rPr>
              <a:t>）用蕴含（</a:t>
            </a:r>
            <a:r>
              <a:rPr lang="en-US" altLang="zh-CN" sz="2400" dirty="0">
                <a:ea typeface="STHeiti Light" charset="-122"/>
              </a:rPr>
              <a:t>Implication</a:t>
            </a:r>
            <a:r>
              <a:rPr lang="zh-CN" altLang="en-US" sz="2400" dirty="0">
                <a:ea typeface="STHeiti Light" charset="-122"/>
              </a:rPr>
              <a:t>）的检索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     [</a:t>
            </a:r>
            <a:r>
              <a:rPr lang="zh-CN" altLang="en-US" sz="2400" dirty="0"/>
              <a:t>例</a:t>
            </a:r>
            <a:r>
              <a:rPr lang="en-US" altLang="zh-CN" sz="2400" dirty="0"/>
              <a:t>14] </a:t>
            </a:r>
            <a:r>
              <a:rPr lang="zh-CN" altLang="en-US" sz="2400" dirty="0"/>
              <a:t>查询最少选修了</a:t>
            </a:r>
            <a:r>
              <a:rPr lang="en-US" altLang="zh-CN" sz="2400" dirty="0">
                <a:solidFill>
                  <a:srgbClr val="FF0000"/>
                </a:solidFill>
              </a:rPr>
              <a:t>S3</a:t>
            </a:r>
            <a:r>
              <a:rPr lang="zh-CN" altLang="en-US" sz="2400" dirty="0"/>
              <a:t>学生所选课程的学生学号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/>
              <a:t>                  RANGE Couse CX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/>
              <a:t>                                SC SCX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/>
              <a:t>                                SC SCY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/>
              <a:t>                  GET W (</a:t>
            </a:r>
            <a:r>
              <a:rPr lang="en-US" altLang="zh-CN" sz="2400" dirty="0" err="1"/>
              <a:t>Student.Sno</a:t>
            </a:r>
            <a:r>
              <a:rPr lang="en-US" altLang="zh-CN" sz="2400" dirty="0"/>
              <a:t>): </a:t>
            </a:r>
            <a:r>
              <a:rPr lang="zh-CN" altLang="en-US" dirty="0"/>
              <a:t>∀</a:t>
            </a:r>
            <a:r>
              <a:rPr lang="en-US" altLang="zh-CN" sz="2400" dirty="0"/>
              <a:t>CX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/>
              <a:t>                    (∃SCX(</a:t>
            </a:r>
            <a:r>
              <a:rPr lang="en-US" altLang="zh-CN" sz="2400" dirty="0" err="1"/>
              <a:t>SCX.Sno</a:t>
            </a:r>
            <a:r>
              <a:rPr lang="en-US" altLang="zh-CN" sz="2400" dirty="0"/>
              <a:t>=‘</a:t>
            </a:r>
            <a:r>
              <a:rPr lang="en-US" altLang="zh-CN" sz="2400" dirty="0">
                <a:solidFill>
                  <a:srgbClr val="FF0000"/>
                </a:solidFill>
              </a:rPr>
              <a:t>S3</a:t>
            </a:r>
            <a:r>
              <a:rPr lang="en-US" altLang="zh-CN" sz="2400" dirty="0"/>
              <a:t> '∧</a:t>
            </a:r>
            <a:r>
              <a:rPr lang="en-US" altLang="zh-CN" sz="2400" dirty="0" err="1"/>
              <a:t>SCX.Cno</a:t>
            </a:r>
            <a:r>
              <a:rPr lang="en-US" altLang="zh-CN" sz="2400" dirty="0"/>
              <a:t>=</a:t>
            </a:r>
            <a:r>
              <a:rPr lang="en-US" altLang="zh-CN" sz="2400" dirty="0" err="1"/>
              <a:t>CX.Cno</a:t>
            </a:r>
            <a:r>
              <a:rPr lang="en-US" altLang="zh-CN" sz="2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/>
              <a:t>                       ∃SCY(</a:t>
            </a:r>
            <a:r>
              <a:rPr lang="en-US" altLang="zh-CN" sz="2400" dirty="0" err="1"/>
              <a:t>SCY.Sno</a:t>
            </a:r>
            <a:r>
              <a:rPr lang="en-US" altLang="zh-CN" sz="2400" dirty="0"/>
              <a:t>=</a:t>
            </a:r>
            <a:r>
              <a:rPr lang="en-US" altLang="zh-CN" sz="2400" dirty="0" err="1"/>
              <a:t>Student.Sno∧SCY.Cno</a:t>
            </a:r>
            <a:r>
              <a:rPr lang="en-US" altLang="zh-CN" sz="2400" dirty="0"/>
              <a:t>=</a:t>
            </a:r>
            <a:r>
              <a:rPr lang="en-US" altLang="zh-CN" sz="2400" dirty="0" err="1"/>
              <a:t>CX.Cno</a:t>
            </a:r>
            <a:r>
              <a:rPr lang="en-US" altLang="zh-CN" sz="2400" dirty="0"/>
              <a:t>) )</a:t>
            </a:r>
            <a:br>
              <a:rPr lang="en-US" altLang="zh-CN" sz="2400" dirty="0"/>
            </a:b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35408D-0C64-4E53-8333-9D73B750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5104461"/>
            <a:ext cx="8154099" cy="159834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4759D48-BD7F-4243-B69A-022B103C2B75}"/>
              </a:ext>
            </a:extLst>
          </p:cNvPr>
          <p:cNvCxnSpPr/>
          <p:nvPr/>
        </p:nvCxnSpPr>
        <p:spPr>
          <a:xfrm>
            <a:off x="6719582" y="4496499"/>
            <a:ext cx="553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45829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85010" y="1746854"/>
                <a:ext cx="8410074" cy="4278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p"/>
                </a:pP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域的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STHeiti Light" charset="-122"/>
                    <a:ea typeface="STHeiti Light" charset="-122"/>
                    <a:cs typeface="STHeiti Light" charset="-122"/>
                  </a:rPr>
                  <a:t>笛卡尔积空间</a:t>
                </a:r>
                <a:endParaRPr lang="en-US" altLang="zh-CN" sz="2400" dirty="0">
                  <a:solidFill>
                    <a:srgbClr val="FF0000"/>
                  </a:solidFill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     </a:t>
                </a:r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给定一组域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…,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，允许其中某些域是相同的。</a:t>
                </a:r>
                <a:endParaRPr lang="en-US" altLang="zh-CN" sz="24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r>
                  <a:rPr lang="en-US" altLang="zh-CN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…,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STHeiti Light" charset="-122"/>
                    <a:ea typeface="STHeiti Light" charset="-122"/>
                    <a:cs typeface="STHeiti Light" charset="-122"/>
                  </a:rPr>
                  <a:t>的笛卡尔积空间为：</a:t>
                </a:r>
                <a:endParaRPr lang="en-US" altLang="zh-CN" sz="24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r>
                  <a:rPr lang="en-US" altLang="zh-CN" sz="2400" dirty="0">
                    <a:ea typeface="STHeiti Light" charset="-122"/>
                    <a:cs typeface="STHeiti Light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×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×…×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={(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)|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=1,2,…,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}</m:t>
                    </m:r>
                  </m:oMath>
                </a14:m>
                <a:endParaRPr lang="en-US" altLang="zh-CN" sz="22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所有域取值的任意组合</a:t>
                </a:r>
                <a:endParaRPr lang="en-US" altLang="zh-CN" sz="22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笛卡尔积可以看作为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STHeiti Light" charset="-122"/>
                    <a:ea typeface="STHeiti Light" charset="-122"/>
                    <a:cs typeface="STHeiti Light" charset="-122"/>
                  </a:rPr>
                  <a:t>关系的“域”</a:t>
                </a:r>
                <a:endParaRPr lang="en-US" altLang="zh-CN" sz="2200" dirty="0">
                  <a:solidFill>
                    <a:srgbClr val="FF0000"/>
                  </a:solidFill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基数（</a:t>
                </a:r>
                <a:r>
                  <a:rPr lang="en-US" altLang="zh-CN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Cardinal number</a:t>
                </a: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）</a:t>
                </a:r>
                <a:endParaRPr lang="en-US" altLang="zh-CN" sz="22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(</a:t>
                </a:r>
                <a:r>
                  <a:rPr lang="en-US" altLang="zh-CN" sz="2200" dirty="0" err="1">
                    <a:latin typeface="STHeiti Light" charset="-122"/>
                    <a:ea typeface="STHeiti Light" charset="-122"/>
                    <a:cs typeface="STHeiti Light" charset="-122"/>
                  </a:rPr>
                  <a:t>i</a:t>
                </a:r>
                <a:r>
                  <a:rPr lang="en-US" altLang="zh-CN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=1,2,…,n)</a:t>
                </a: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为有限集，其基数为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×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×…×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sSubPr>
                      <m:e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的基数</a:t>
                </a:r>
                <a:r>
                  <a:rPr lang="en-US" altLang="zh-CN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M</a:t>
                </a: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为：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𝑀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STHeiti Light" charset="-122"/>
                        <a:cs typeface="STHeiti Light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STHeiti Light" charset="-122"/>
                            <a:cs typeface="STHeiti Light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STHeiti Light" charset="-122"/>
                                <a:cs typeface="STHeiti Light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STHeiti Light" charset="-122"/>
                                <a:cs typeface="STHeiti Light" charset="-122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STHeiti Light" charset="-122"/>
                                <a:cs typeface="STHeiti Light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2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笛卡尔积的表示方法</a:t>
                </a:r>
                <a:endParaRPr lang="en-US" altLang="zh-CN" sz="22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笛卡尔积可以表示为一张二维表</a:t>
                </a:r>
                <a:endParaRPr lang="en-US" altLang="zh-CN" sz="22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zh-CN" altLang="en-US" sz="2200" dirty="0">
                    <a:latin typeface="STHeiti Light" charset="-122"/>
                    <a:ea typeface="STHeiti Light" charset="-122"/>
                    <a:cs typeface="STHeiti Light" charset="-122"/>
                  </a:rPr>
                  <a:t>表中的每行对应一个元组，表中的每一列对应一个域</a:t>
                </a:r>
                <a:endParaRPr lang="en-US" altLang="zh-CN" sz="2200" dirty="0">
                  <a:latin typeface="STHeiti Light" charset="-122"/>
                  <a:ea typeface="STHeiti Light" charset="-122"/>
                  <a:cs typeface="STHeiti Light" charset="-122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1746854"/>
                <a:ext cx="8410074" cy="4278094"/>
              </a:xfrm>
              <a:prstGeom prst="rect">
                <a:avLst/>
              </a:prstGeom>
              <a:blipFill>
                <a:blip r:embed="rId2"/>
                <a:stretch>
                  <a:fillRect l="-942" t="-1141" b="-19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240184" y="759551"/>
            <a:ext cx="7886700" cy="987303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笛卡尔积（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Cartesian Product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）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8D560FF-FB84-474B-8442-A59B5C1B0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AAD4574A-0E20-441B-80D3-858EB83D9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2488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</a:rPr>
              <a:t>关系数据结构</a:t>
            </a:r>
          </a:p>
        </p:txBody>
      </p:sp>
    </p:spTree>
    <p:extLst>
      <p:ext uri="{BB962C8B-B14F-4D97-AF65-F5344CB8AC3E}">
        <p14:creationId xmlns:p14="http://schemas.microsoft.com/office/powerpoint/2010/main" val="1642943271"/>
      </p:ext>
    </p:extLst>
  </p:cSld>
  <p:clrMapOvr>
    <a:masterClrMapping/>
  </p:clrMapOvr>
  <p:transition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11</a:t>
            </a:r>
            <a:r>
              <a:rPr lang="zh-CN" altLang="en-US" sz="2400" dirty="0">
                <a:ea typeface="STHeiti Light" charset="-122"/>
              </a:rPr>
              <a:t>）聚集函数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/>
              <a:t>         常用聚集函数（</a:t>
            </a:r>
            <a:r>
              <a:rPr lang="en-US" altLang="zh-CN" sz="2400" dirty="0"/>
              <a:t>Aggregation function</a:t>
            </a:r>
            <a:r>
              <a:rPr lang="zh-CN" altLang="en-US" sz="2400" dirty="0"/>
              <a:t>）或内部函数（</a:t>
            </a:r>
            <a:r>
              <a:rPr lang="en-US" altLang="zh-CN" sz="2400" dirty="0"/>
              <a:t>Build-in function</a:t>
            </a:r>
            <a:r>
              <a:rPr lang="zh-CN" altLang="en-US" sz="2400" dirty="0"/>
              <a:t>）</a:t>
            </a:r>
            <a:br>
              <a:rPr lang="en-US" altLang="zh-CN" sz="2400" dirty="0"/>
            </a:b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02D058-4ABD-4E02-8B92-70737B0E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534" y="3153954"/>
            <a:ext cx="4889753" cy="31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7721"/>
      </p:ext>
    </p:extLst>
  </p:cSld>
  <p:clrMapOvr>
    <a:masterClrMapping/>
  </p:clrMapOvr>
  <p:transition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（</a:t>
            </a:r>
            <a:r>
              <a:rPr lang="en-US" altLang="zh-CN" sz="2400" dirty="0">
                <a:ea typeface="STHeiti Light" charset="-122"/>
              </a:rPr>
              <a:t>11</a:t>
            </a:r>
            <a:r>
              <a:rPr lang="zh-CN" altLang="en-US" sz="2400" dirty="0">
                <a:ea typeface="STHeiti Light" charset="-122"/>
              </a:rPr>
              <a:t>）聚集函数</a:t>
            </a:r>
            <a:r>
              <a:rPr lang="en-US" altLang="zh-CN" sz="2400" dirty="0">
                <a:ea typeface="STHeiti Light" charset="-122"/>
              </a:rPr>
              <a:t>【</a:t>
            </a:r>
            <a:r>
              <a:rPr lang="zh-CN" altLang="en-US" sz="2400" dirty="0">
                <a:ea typeface="STHeiti Light" charset="-122"/>
              </a:rPr>
              <a:t>续</a:t>
            </a:r>
            <a:r>
              <a:rPr lang="en-US" altLang="zh-CN" sz="2400" dirty="0">
                <a:ea typeface="STHeiti Light" charset="-122"/>
              </a:rPr>
              <a:t>】</a:t>
            </a:r>
            <a:endParaRPr lang="zh-CN" altLang="en-US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/>
              <a:t>         </a:t>
            </a:r>
            <a:r>
              <a:rPr lang="en-US" altLang="zh-CN" sz="2400" dirty="0"/>
              <a:t>[</a:t>
            </a:r>
            <a:r>
              <a:rPr lang="zh-CN" altLang="en-US" sz="2400" dirty="0"/>
              <a:t>例</a:t>
            </a:r>
            <a:r>
              <a:rPr lang="en-US" altLang="zh-CN" sz="2400" dirty="0"/>
              <a:t>15] </a:t>
            </a:r>
            <a:r>
              <a:rPr lang="zh-CN" altLang="en-US" sz="2400" dirty="0"/>
              <a:t>查询学生所在系的数目。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                    GET W ( COUNT(</a:t>
            </a:r>
            <a:r>
              <a:rPr lang="en-US" altLang="zh-CN" sz="2400" dirty="0" err="1"/>
              <a:t>Student.Sdept</a:t>
            </a:r>
            <a:r>
              <a:rPr lang="en-US" altLang="zh-CN" sz="2400" dirty="0"/>
              <a:t>)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                    COUNT</a:t>
            </a:r>
            <a:r>
              <a:rPr lang="zh-CN" altLang="en-US" sz="2400" dirty="0"/>
              <a:t>函数在计数时会自动排除重复值。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        [</a:t>
            </a:r>
            <a:r>
              <a:rPr lang="zh-CN" altLang="en-US" sz="2400" dirty="0"/>
              <a:t>例</a:t>
            </a:r>
            <a:r>
              <a:rPr lang="en-US" altLang="zh-CN" sz="2400" dirty="0"/>
              <a:t>16] </a:t>
            </a:r>
            <a:r>
              <a:rPr lang="zh-CN" altLang="en-US" sz="2400" dirty="0"/>
              <a:t>查询信息系学生的平均年龄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                    GET W (AVG(</a:t>
            </a:r>
            <a:r>
              <a:rPr lang="en-US" altLang="zh-CN" sz="2400" dirty="0" err="1"/>
              <a:t>Student.Sage</a:t>
            </a:r>
            <a:r>
              <a:rPr lang="en-US" altLang="zh-CN" sz="2400" dirty="0"/>
              <a:t>):</a:t>
            </a:r>
            <a:r>
              <a:rPr lang="en-US" altLang="zh-CN" sz="2400" dirty="0" err="1"/>
              <a:t>Student.Sdept</a:t>
            </a:r>
            <a:r>
              <a:rPr lang="en-US" altLang="zh-CN" sz="2400" dirty="0"/>
              <a:t>='IS’ )</a:t>
            </a:r>
            <a:br>
              <a:rPr lang="en-US" altLang="zh-CN" sz="2400" dirty="0"/>
            </a:b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3337713768"/>
      </p:ext>
    </p:extLst>
  </p:cSld>
  <p:clrMapOvr>
    <a:masterClrMapping/>
  </p:clrMapOvr>
  <p:transition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更新操作</a:t>
            </a:r>
            <a:endParaRPr lang="en-US" altLang="zh-CN" sz="24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ea typeface="STHeiti Light" charset="-122"/>
              </a:rPr>
              <a:t>更新操作用</a:t>
            </a:r>
            <a:r>
              <a:rPr lang="en-US" altLang="zh-CN" sz="2400" dirty="0">
                <a:ea typeface="STHeiti Light" charset="-122"/>
              </a:rPr>
              <a:t>UPDATE</a:t>
            </a:r>
            <a:r>
              <a:rPr lang="zh-CN" altLang="en-US" sz="2400" dirty="0">
                <a:ea typeface="STHeiti Light" charset="-122"/>
              </a:rPr>
              <a:t>语句实现。其步骤如下：</a:t>
            </a:r>
            <a:endParaRPr lang="en-US" altLang="zh-CN" sz="2400" dirty="0">
              <a:ea typeface="STHeiti Light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sz="2000" dirty="0">
                <a:ea typeface="STHeiti Light" charset="-122"/>
              </a:rPr>
              <a:t>首先用</a:t>
            </a:r>
            <a:r>
              <a:rPr lang="en-US" altLang="zh-CN" sz="2000" dirty="0">
                <a:ea typeface="STHeiti Light" charset="-122"/>
              </a:rPr>
              <a:t>HOLD</a:t>
            </a:r>
            <a:r>
              <a:rPr lang="zh-CN" altLang="en-US" sz="2000" dirty="0">
                <a:ea typeface="STHeiti Light" charset="-122"/>
              </a:rPr>
              <a:t>语句将要修改的元组从数据库中读到工作空间中</a:t>
            </a:r>
            <a:r>
              <a:rPr lang="en-US" altLang="zh-CN" sz="2000" dirty="0">
                <a:ea typeface="STHeiti Light" charset="-122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zh-CN" altLang="en-US" sz="2000" dirty="0">
                <a:ea typeface="STHeiti Light" charset="-122"/>
              </a:rPr>
              <a:t>然后用宿主语言修改工作空间中元组的属性；</a:t>
            </a:r>
            <a:endParaRPr lang="en-US" altLang="zh-CN" sz="2000" dirty="0">
              <a:ea typeface="STHeiti Light" charset="-122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zh-CN" altLang="en-US" sz="2000" dirty="0">
                <a:ea typeface="STHeiti Light" charset="-122"/>
              </a:rPr>
              <a:t>最后用</a:t>
            </a:r>
            <a:r>
              <a:rPr lang="en-US" altLang="zh-CN" sz="2000" dirty="0">
                <a:ea typeface="STHeiti Light" charset="-122"/>
              </a:rPr>
              <a:t>UPDATE</a:t>
            </a:r>
            <a:r>
              <a:rPr lang="zh-CN" altLang="en-US" sz="2000" dirty="0">
                <a:ea typeface="STHeiti Light" charset="-122"/>
              </a:rPr>
              <a:t>语句将修改后的元组送回到数据库中。</a:t>
            </a:r>
            <a:endParaRPr lang="en-US" altLang="zh-CN" sz="2000" dirty="0">
              <a:ea typeface="STHeiti Light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ea typeface="STHeiti Light" charset="-122"/>
              </a:rPr>
              <a:t>注意：单纯检索数据使用</a:t>
            </a:r>
            <a:r>
              <a:rPr lang="en-US" altLang="zh-CN" sz="2000" dirty="0">
                <a:ea typeface="STHeiti Light" charset="-122"/>
              </a:rPr>
              <a:t>GET</a:t>
            </a:r>
            <a:r>
              <a:rPr lang="zh-CN" altLang="en-US" sz="2000" dirty="0">
                <a:ea typeface="STHeiti Light" charset="-122"/>
              </a:rPr>
              <a:t>语句即可，修改数据必须要使用</a:t>
            </a:r>
            <a:r>
              <a:rPr lang="en-US" altLang="zh-CN" sz="2000" dirty="0">
                <a:ea typeface="STHeiti Light" charset="-122"/>
              </a:rPr>
              <a:t>HOLD</a:t>
            </a:r>
            <a:r>
              <a:rPr lang="zh-CN" altLang="en-US" sz="2000" dirty="0">
                <a:ea typeface="STHeiti Light" charset="-122"/>
              </a:rPr>
              <a:t>语句，</a:t>
            </a:r>
            <a:r>
              <a:rPr lang="en-US" altLang="zh-CN" sz="2000" dirty="0">
                <a:ea typeface="STHeiti Light" charset="-122"/>
              </a:rPr>
              <a:t>HOLD</a:t>
            </a:r>
            <a:r>
              <a:rPr lang="zh-CN" altLang="en-US" sz="2000" dirty="0">
                <a:ea typeface="STHeiti Light" charset="-122"/>
              </a:rPr>
              <a:t>语句是带并发控制的</a:t>
            </a:r>
            <a:r>
              <a:rPr lang="en-US" altLang="zh-CN" sz="2000" dirty="0">
                <a:ea typeface="STHeiti Light" charset="-122"/>
              </a:rPr>
              <a:t>GET</a:t>
            </a:r>
            <a:r>
              <a:rPr lang="zh-CN" altLang="en-US" sz="2000" dirty="0">
                <a:ea typeface="STHeiti Light" charset="-122"/>
              </a:rPr>
              <a:t>语句。</a:t>
            </a:r>
            <a:endParaRPr lang="zh-CN" altLang="en-US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</p:spTree>
    <p:extLst>
      <p:ext uri="{BB962C8B-B14F-4D97-AF65-F5344CB8AC3E}">
        <p14:creationId xmlns:p14="http://schemas.microsoft.com/office/powerpoint/2010/main" val="4248620709"/>
      </p:ext>
    </p:extLst>
  </p:cSld>
  <p:clrMapOvr>
    <a:masterClrMapping/>
  </p:clrMapOvr>
  <p:transition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更新操作（修改操作）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430AFC-5B62-4A8C-9605-8FD18574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96" y="2355554"/>
            <a:ext cx="7473007" cy="18876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B0671B-539F-4841-8882-9F63CBFD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6" y="4387932"/>
            <a:ext cx="7386167" cy="17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3675"/>
      </p:ext>
    </p:extLst>
  </p:cSld>
  <p:clrMapOvr>
    <a:masterClrMapping/>
  </p:clrMapOvr>
  <p:transition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更新操作（插入操作）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3C9737-6591-42FB-A075-F138C467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333053"/>
            <a:ext cx="8474074" cy="39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00297"/>
      </p:ext>
    </p:extLst>
  </p:cSld>
  <p:clrMapOvr>
    <a:masterClrMapping/>
  </p:clrMapOvr>
  <p:transition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更新操作（删除操作）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83F35A-D7E3-4E55-B452-C68DCAD91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4" y="2574362"/>
            <a:ext cx="8221212" cy="30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95211"/>
      </p:ext>
    </p:extLst>
  </p:cSld>
  <p:clrMapOvr>
    <a:masterClrMapping/>
  </p:clrMapOvr>
  <p:transition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2.5.1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元组关系演算语言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ALPHA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更新操作（删除操作</a:t>
            </a:r>
            <a:r>
              <a:rPr lang="en-US" altLang="zh-CN" sz="2400" dirty="0">
                <a:ea typeface="STHeiti Light" charset="-122"/>
              </a:rPr>
              <a:t>【</a:t>
            </a:r>
            <a:r>
              <a:rPr lang="zh-CN" altLang="en-US" sz="2400" dirty="0">
                <a:ea typeface="STHeiti Light" charset="-122"/>
              </a:rPr>
              <a:t>续</a:t>
            </a:r>
            <a:r>
              <a:rPr lang="en-US" altLang="zh-CN" sz="2400" dirty="0">
                <a:ea typeface="STHeiti Light" charset="-122"/>
              </a:rPr>
              <a:t>】</a:t>
            </a:r>
            <a:r>
              <a:rPr lang="zh-CN" altLang="en-US" sz="2400" dirty="0">
                <a:ea typeface="STHeiti Light" charset="-122"/>
              </a:rPr>
              <a:t>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9C9FF6-21C8-43EC-8723-D8C1F52D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342434"/>
            <a:ext cx="4673265" cy="33759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241C29-10D2-47B6-AB52-6807B4B49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228" y="2342434"/>
            <a:ext cx="3638095" cy="1580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9E05C6-F210-4D4A-9F66-4CDA8855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146" y="5248949"/>
            <a:ext cx="2419048" cy="9333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9D7611-69C3-4D80-BFCA-73B1A70FBDDF}"/>
              </a:ext>
            </a:extLst>
          </p:cNvPr>
          <p:cNvSpPr txBox="1"/>
          <p:nvPr/>
        </p:nvSpPr>
        <p:spPr>
          <a:xfrm>
            <a:off x="5008228" y="3836556"/>
            <a:ext cx="3985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由于</a:t>
            </a:r>
            <a:r>
              <a:rPr lang="en-US" altLang="zh-CN" dirty="0"/>
              <a:t>SC</a:t>
            </a:r>
            <a:r>
              <a:rPr lang="zh-CN" altLang="en-US" dirty="0"/>
              <a:t>关系和</a:t>
            </a:r>
            <a:r>
              <a:rPr lang="en-US" altLang="zh-CN" dirty="0"/>
              <a:t>Student</a:t>
            </a:r>
            <a:r>
              <a:rPr lang="zh-CN" altLang="en-US" dirty="0"/>
              <a:t>关系之间具有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参照关系</a:t>
            </a:r>
            <a:r>
              <a:rPr lang="zh-CN" altLang="en-US" dirty="0"/>
              <a:t>，为保证</a:t>
            </a:r>
            <a:r>
              <a:rPr lang="zh-CN" altLang="en-US" dirty="0">
                <a:solidFill>
                  <a:srgbClr val="FF0000"/>
                </a:solidFill>
              </a:rPr>
              <a:t>参照完整性</a:t>
            </a:r>
            <a:r>
              <a:rPr lang="zh-CN" altLang="en-US" dirty="0"/>
              <a:t>，删除</a:t>
            </a:r>
            <a:endParaRPr lang="en-US" altLang="zh-CN" dirty="0"/>
          </a:p>
          <a:p>
            <a:r>
              <a:rPr lang="en-US" altLang="zh-CN" dirty="0"/>
              <a:t>Student</a:t>
            </a:r>
            <a:r>
              <a:rPr lang="zh-CN" altLang="en-US" dirty="0"/>
              <a:t>关系中全部元组的操作将导致</a:t>
            </a:r>
            <a:endParaRPr lang="en-US" altLang="zh-CN" dirty="0"/>
          </a:p>
          <a:p>
            <a:r>
              <a:rPr lang="en-US" altLang="zh-CN" dirty="0"/>
              <a:t>DBMS</a:t>
            </a:r>
            <a:r>
              <a:rPr lang="zh-CN" altLang="en-US" dirty="0"/>
              <a:t>自动执行删除</a:t>
            </a:r>
            <a:r>
              <a:rPr lang="en-US" altLang="zh-CN" dirty="0"/>
              <a:t>SC</a:t>
            </a:r>
            <a:r>
              <a:rPr lang="zh-CN" altLang="en-US" dirty="0"/>
              <a:t>关系中全部元组</a:t>
            </a:r>
            <a:endParaRPr lang="en-US" altLang="zh-CN" dirty="0"/>
          </a:p>
          <a:p>
            <a:r>
              <a:rPr lang="zh-CN" altLang="en-US" dirty="0"/>
              <a:t>的操作</a:t>
            </a:r>
          </a:p>
        </p:txBody>
      </p:sp>
    </p:spTree>
    <p:extLst>
      <p:ext uri="{BB962C8B-B14F-4D97-AF65-F5344CB8AC3E}">
        <p14:creationId xmlns:p14="http://schemas.microsoft.com/office/powerpoint/2010/main" val="2414025064"/>
      </p:ext>
    </p:extLst>
  </p:cSld>
  <p:clrMapOvr>
    <a:masterClrMapping/>
  </p:clrMapOvr>
  <p:transition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504238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域关系演算语言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以元组变量的分量，即域变量</a:t>
            </a:r>
            <a:r>
              <a:rPr lang="zh-CN" altLang="en-US" sz="2400" dirty="0">
                <a:ea typeface="STHeiti Light" charset="-122"/>
              </a:rPr>
              <a:t>作为谓词变元的基本对象。</a:t>
            </a:r>
            <a:r>
              <a:rPr lang="en-US" altLang="zh-CN" sz="2400" dirty="0">
                <a:ea typeface="STHeiti Light" charset="-122"/>
              </a:rPr>
              <a:t>QBE</a:t>
            </a:r>
            <a:r>
              <a:rPr lang="zh-CN" altLang="en-US" sz="2400" dirty="0">
                <a:ea typeface="STHeiti Light" charset="-122"/>
              </a:rPr>
              <a:t>由</a:t>
            </a:r>
            <a:r>
              <a:rPr lang="en-US" altLang="zh-CN" sz="2400" dirty="0">
                <a:ea typeface="STHeiti Light" charset="-122"/>
              </a:rPr>
              <a:t>M.M.</a:t>
            </a:r>
            <a:r>
              <a:rPr lang="zh-CN" altLang="en-US" sz="2400" dirty="0">
                <a:ea typeface="STHeiti Light" charset="-122"/>
              </a:rPr>
              <a:t> </a:t>
            </a:r>
            <a:r>
              <a:rPr lang="en-US" altLang="zh-CN" sz="2400" dirty="0" err="1">
                <a:ea typeface="STHeiti Light" charset="-122"/>
              </a:rPr>
              <a:t>Zloof</a:t>
            </a:r>
            <a:r>
              <a:rPr lang="zh-CN" altLang="en-US" sz="2400" dirty="0">
                <a:ea typeface="STHeiti Light" charset="-122"/>
              </a:rPr>
              <a:t>在</a:t>
            </a:r>
            <a:r>
              <a:rPr lang="en-US" altLang="zh-CN" sz="2400" dirty="0">
                <a:ea typeface="STHeiti Light" charset="-122"/>
              </a:rPr>
              <a:t>1975</a:t>
            </a:r>
            <a:r>
              <a:rPr lang="zh-CN" altLang="en-US" sz="2400" dirty="0">
                <a:ea typeface="STHeiti Light" charset="-122"/>
              </a:rPr>
              <a:t>年提出，</a:t>
            </a:r>
            <a:r>
              <a:rPr lang="en-US" altLang="zh-CN" sz="2400" dirty="0">
                <a:ea typeface="STHeiti Light" charset="-122"/>
              </a:rPr>
              <a:t>1978</a:t>
            </a:r>
            <a:r>
              <a:rPr lang="zh-CN" altLang="en-US" sz="2400" dirty="0">
                <a:ea typeface="STHeiti Light" charset="-122"/>
              </a:rPr>
              <a:t>年在</a:t>
            </a:r>
            <a:r>
              <a:rPr lang="en-US" altLang="zh-CN" sz="2400" dirty="0">
                <a:ea typeface="STHeiti Light" charset="-122"/>
              </a:rPr>
              <a:t>IBM 370</a:t>
            </a:r>
            <a:r>
              <a:rPr lang="zh-CN" altLang="en-US" sz="2400" dirty="0">
                <a:ea typeface="STHeiti Light" charset="-122"/>
              </a:rPr>
              <a:t>机上实现。</a:t>
            </a:r>
            <a:r>
              <a:rPr lang="en-US" altLang="zh-CN" sz="2400" dirty="0">
                <a:ea typeface="STHeiti Light" charset="-122"/>
              </a:rPr>
              <a:t>QBE</a:t>
            </a:r>
            <a:r>
              <a:rPr lang="zh-CN" altLang="en-US" sz="2400" dirty="0">
                <a:ea typeface="STHeiti Light" charset="-122"/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  <a:ea typeface="STHeiti Light" charset="-122"/>
              </a:rPr>
              <a:t>Query By Example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（即通过例子进行查询）</a:t>
            </a:r>
            <a:r>
              <a:rPr lang="zh-CN" altLang="en-US" sz="2400" dirty="0">
                <a:ea typeface="STHeiti Light" charset="-122"/>
              </a:rPr>
              <a:t>的简称。</a:t>
            </a:r>
            <a:endParaRPr lang="en-US" altLang="zh-CN" sz="2400" dirty="0">
              <a:ea typeface="STHeiti Light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STHeiti Light" charset="-122"/>
              </a:rPr>
              <a:t> 高度非过程化的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基于屏幕表格</a:t>
            </a:r>
            <a:r>
              <a:rPr lang="zh-CN" altLang="en-US" sz="2400" dirty="0">
                <a:ea typeface="STHeiti Light" charset="-122"/>
              </a:rPr>
              <a:t>的查询语言，用户通过终端屏幕编辑程序以</a:t>
            </a:r>
            <a:r>
              <a:rPr lang="zh-CN" altLang="en-US" sz="2400" dirty="0">
                <a:solidFill>
                  <a:srgbClr val="FF0000"/>
                </a:solidFill>
                <a:ea typeface="STHeiti Light" charset="-122"/>
              </a:rPr>
              <a:t>填写表格</a:t>
            </a:r>
            <a:r>
              <a:rPr lang="zh-CN" altLang="en-US" sz="2400" dirty="0">
                <a:ea typeface="STHeiti Light" charset="-122"/>
              </a:rPr>
              <a:t>的方式构造查询要求，查询结果也是以表格形式显示。非常直观，易学易用。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252B26-CFE7-41D6-AB69-11BCB1D9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342" y="2306211"/>
            <a:ext cx="3513729" cy="266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2752"/>
      </p:ext>
    </p:extLst>
  </p:cSld>
  <p:clrMapOvr>
    <a:masterClrMapping/>
  </p:clrMapOvr>
  <p:transition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检索操作（简单查询）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16D44E-3B8C-4323-9208-09AEAD96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6" y="2660969"/>
            <a:ext cx="8039934" cy="26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75084"/>
      </p:ext>
    </p:extLst>
  </p:cSld>
  <p:clrMapOvr>
    <a:masterClrMapping/>
  </p:clrMapOvr>
  <p:transition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E5664898-AF38-4208-84C9-26B0DA66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3" y="557213"/>
            <a:ext cx="78867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2.5.2 </a:t>
            </a:r>
            <a:r>
              <a:rPr lang="zh-CN" altLang="en-US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域关系演算语言</a:t>
            </a:r>
            <a:r>
              <a:rPr lang="en-US" altLang="zh-CN" sz="4000" b="1" dirty="0">
                <a:solidFill>
                  <a:srgbClr val="000000"/>
                </a:solidFill>
                <a:latin typeface="华文细黑" charset="-122"/>
                <a:ea typeface="华文细黑" charset="-122"/>
              </a:rPr>
              <a:t>QBE</a:t>
            </a:r>
            <a:endParaRPr lang="zh-CN" altLang="en-US" sz="4000" b="1" dirty="0">
              <a:solidFill>
                <a:srgbClr val="000000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66744871-BE20-469C-9062-9A06C2E5A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882776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ea typeface="STHeiti Light" charset="-122"/>
              </a:rPr>
              <a:t> </a:t>
            </a:r>
            <a:r>
              <a:rPr lang="zh-CN" altLang="en-US" sz="2400" dirty="0">
                <a:ea typeface="STHeiti Light" charset="-122"/>
              </a:rPr>
              <a:t>检索操作（简单查询）</a:t>
            </a:r>
            <a:endParaRPr lang="en-US" altLang="zh-CN" sz="2400" dirty="0">
              <a:ea typeface="STHeiti Light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A67CA0-B806-4FB8-A710-9095C596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5721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127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HK" altLang="en-US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75A6255E-2A99-46C4-A02E-5D0FF6CE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9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</a:rPr>
              <a:t>关系演算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3F7729C9-EC33-4160-865A-0B45D5FC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70" y="44598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第二章 关系数据库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790DDE-70B8-4AF7-93B0-5FEA2F86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6" y="2439989"/>
            <a:ext cx="8725147" cy="1875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1D14E-7872-40B8-B2E1-8533BE45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9" y="4315075"/>
            <a:ext cx="4445299" cy="320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5C3C7F-4DA8-43ED-8F93-65F5FBCA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26" y="4698568"/>
            <a:ext cx="8725147" cy="10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3239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17909</TotalTime>
  <Words>6253</Words>
  <Application>Microsoft Office PowerPoint</Application>
  <PresentationFormat>全屏显示(4:3)</PresentationFormat>
  <Paragraphs>1142</Paragraphs>
  <Slides>118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5" baseType="lpstr">
      <vt:lpstr>Heiti SC Light</vt:lpstr>
      <vt:lpstr>Monotype Sorts</vt:lpstr>
      <vt:lpstr>STHeiti Light</vt:lpstr>
      <vt:lpstr>TimesNewRomanPS-BoldMT</vt:lpstr>
      <vt:lpstr>等线</vt:lpstr>
      <vt:lpstr>华文琥珀</vt:lpstr>
      <vt:lpstr>华文细黑</vt:lpstr>
      <vt:lpstr>SimSun</vt:lpstr>
      <vt:lpstr>SimSun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3_Office 主题</vt:lpstr>
      <vt:lpstr>PowerPoint 演示文稿</vt:lpstr>
      <vt:lpstr>2.1 关系数据库概述 2.2 关系数据结构 2.3 关系的完整性 2.4 关系代数 2.5 关系演算 2.6 关系数据库管理系统 习题</vt:lpstr>
      <vt:lpstr>关系数据库简介</vt:lpstr>
      <vt:lpstr>关系数据库简介</vt:lpstr>
      <vt:lpstr>2.1 关系数据库概述 2.2 关系数据结构 2.3 关系的完整性 2.4 关系代数 2.5 关系演算 2.6 关系数据库管理系统 习题</vt:lpstr>
      <vt:lpstr>关系</vt:lpstr>
      <vt:lpstr>关系举例</vt:lpstr>
      <vt:lpstr>域（Domain）</vt:lpstr>
      <vt:lpstr>笛卡尔积（Cartesian Product）</vt:lpstr>
      <vt:lpstr>笛卡尔积举例</vt:lpstr>
      <vt:lpstr>笛卡尔积举例（续）</vt:lpstr>
      <vt:lpstr>笛卡尔积举例（续）</vt:lpstr>
      <vt:lpstr>关系的形式化定义</vt:lpstr>
      <vt:lpstr>概念解释</vt:lpstr>
      <vt:lpstr>概念解释</vt:lpstr>
      <vt:lpstr>关系的三种类型</vt:lpstr>
      <vt:lpstr>概念解释</vt:lpstr>
      <vt:lpstr>关系举例</vt:lpstr>
      <vt:lpstr>关系模式</vt:lpstr>
      <vt:lpstr>关系模式</vt:lpstr>
      <vt:lpstr>关系数据库</vt:lpstr>
      <vt:lpstr>2.1 关系数据库概述 2.2 关系数据结构 2.3 关系的完整性 2.4 关系代数 2.5 关系演算 2.6 关系数据库管理系统 习题</vt:lpstr>
      <vt:lpstr>关系的三类完整性约束</vt:lpstr>
      <vt:lpstr>实体完整性（Entity Integrity）</vt:lpstr>
      <vt:lpstr>实体完整性说明</vt:lpstr>
      <vt:lpstr>参照完整性</vt:lpstr>
      <vt:lpstr>参照完整性</vt:lpstr>
      <vt:lpstr>参照完整性</vt:lpstr>
      <vt:lpstr>参照完整性</vt:lpstr>
      <vt:lpstr>用户定义的完整性</vt:lpstr>
      <vt:lpstr>2.1 关系数据库概述 2.2 关系数据结构 2.3 关系的完整性 2.4 关系代数 2.5 关系演算 2.6 关系数据库管理系统 习题</vt:lpstr>
      <vt:lpstr>关系代数</vt:lpstr>
      <vt:lpstr>概述</vt:lpstr>
      <vt:lpstr>概述(续)</vt:lpstr>
      <vt:lpstr>PowerPoint 演示文稿</vt:lpstr>
      <vt:lpstr>PowerPoint 演示文稿</vt:lpstr>
      <vt:lpstr>概述(续)</vt:lpstr>
      <vt:lpstr>传统的集合运算</vt:lpstr>
      <vt:lpstr>1. 并（Union）</vt:lpstr>
      <vt:lpstr>并(续)</vt:lpstr>
      <vt:lpstr>2. 交（Intersection）</vt:lpstr>
      <vt:lpstr>交 (续)</vt:lpstr>
      <vt:lpstr>3. 差（Difference）</vt:lpstr>
      <vt:lpstr>差(续)</vt:lpstr>
      <vt:lpstr>4. 广义笛卡尔积（Extended Cartesian Product）</vt:lpstr>
      <vt:lpstr>广义笛卡尔积 (续)</vt:lpstr>
      <vt:lpstr>专门的关系运算</vt:lpstr>
      <vt:lpstr>1. 选择（Selection） </vt:lpstr>
      <vt:lpstr>1. 选择(续)</vt:lpstr>
      <vt:lpstr>1. 选择(续)</vt:lpstr>
      <vt:lpstr>1. 选择(续)</vt:lpstr>
      <vt:lpstr>2. 投影（Projection） </vt:lpstr>
      <vt:lpstr>2. 投影 (续) </vt:lpstr>
      <vt:lpstr>2.投影（续）</vt:lpstr>
      <vt:lpstr>2.投影（续）</vt:lpstr>
      <vt:lpstr>3. 连接（Join） </vt:lpstr>
      <vt:lpstr>3. 连接（Join） </vt:lpstr>
      <vt:lpstr> 3. 连接(续) </vt:lpstr>
      <vt:lpstr>3. 连接(续)</vt:lpstr>
      <vt:lpstr>3. 连接(续)</vt:lpstr>
      <vt:lpstr>3. 连接(续)</vt:lpstr>
      <vt:lpstr>综合举例 </vt:lpstr>
      <vt:lpstr>4. 除</vt:lpstr>
      <vt:lpstr>4. 除(续)</vt:lpstr>
      <vt:lpstr>4. 除(续)</vt:lpstr>
      <vt:lpstr>4. 除(续)</vt:lpstr>
      <vt:lpstr>综合举例 </vt:lpstr>
      <vt:lpstr>综合举例 </vt:lpstr>
      <vt:lpstr>综合举例 </vt:lpstr>
      <vt:lpstr>综合举例 </vt:lpstr>
      <vt:lpstr>综合举例 </vt:lpstr>
      <vt:lpstr>综合举例 </vt:lpstr>
      <vt:lpstr>2.1 关系数据库概述 2.2 关系数据结构 2.3 关系的完整性 2.4 关系代数 2.5 关系演算 2.6 关系数据库管理系统 习题</vt:lpstr>
      <vt:lpstr>关系演算</vt:lpstr>
      <vt:lpstr>2.5.1 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2.5.1元组关系演算语言ALPHA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2.5.2 域关系演算语言QBE</vt:lpstr>
      <vt:lpstr>2.1 关系数据库概述 2.2 关系数据结构 2.3 关系的完整性 2.4 关系代数 2.5 关系演算 2.6 关系数据库管理系统 习题</vt:lpstr>
      <vt:lpstr>关系数据库管理系统定义</vt:lpstr>
      <vt:lpstr>课后习题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dc:description>第一PPT模板网-WWW.1PPT.COM</dc:description>
  <cp:lastModifiedBy>jingfeizw</cp:lastModifiedBy>
  <cp:revision>2050</cp:revision>
  <dcterms:created xsi:type="dcterms:W3CDTF">2017-03-02T07:41:33Z</dcterms:created>
  <dcterms:modified xsi:type="dcterms:W3CDTF">2019-08-22T08:03:51Z</dcterms:modified>
</cp:coreProperties>
</file>